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16"/>
  </p:notesMasterIdLst>
  <p:sldIdLst>
    <p:sldId id="256" r:id="rId2"/>
    <p:sldId id="284" r:id="rId3"/>
    <p:sldId id="257" r:id="rId4"/>
    <p:sldId id="259" r:id="rId5"/>
    <p:sldId id="261" r:id="rId6"/>
    <p:sldId id="260" r:id="rId7"/>
    <p:sldId id="262" r:id="rId8"/>
    <p:sldId id="264" r:id="rId9"/>
    <p:sldId id="263" r:id="rId10"/>
    <p:sldId id="266" r:id="rId11"/>
    <p:sldId id="285" r:id="rId12"/>
    <p:sldId id="286" r:id="rId13"/>
    <p:sldId id="265" r:id="rId14"/>
    <p:sldId id="267" r:id="rId15"/>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400" y="4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38EBBE4-721B-4AE6-9483-E394C1E7FA26}"/>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a:extLst>
              <a:ext uri="{FF2B5EF4-FFF2-40B4-BE49-F238E27FC236}">
                <a16:creationId xmlns:a16="http://schemas.microsoft.com/office/drawing/2014/main" id="{65CF551F-52A2-425F-8BAD-DF9197465017}"/>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E13C5193-9825-4404-8C47-5F23DA0411C3}" type="datetimeFigureOut">
              <a:rPr lang="en-US"/>
              <a:pPr>
                <a:defRPr/>
              </a:pPr>
              <a:t>9/4/2023</a:t>
            </a:fld>
            <a:endParaRPr lang="en-US" dirty="0"/>
          </a:p>
        </p:txBody>
      </p:sp>
      <p:sp>
        <p:nvSpPr>
          <p:cNvPr id="4" name="Slide Image Placeholder 3">
            <a:extLst>
              <a:ext uri="{FF2B5EF4-FFF2-40B4-BE49-F238E27FC236}">
                <a16:creationId xmlns:a16="http://schemas.microsoft.com/office/drawing/2014/main" id="{420549B8-5670-4AF0-9E93-C06C26453640}"/>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3A559B5F-E686-43ED-8E22-CE885BE8B3CA}"/>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FDF59AAF-D57A-41BD-BD6E-092BC347E482}"/>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987E6A93-85E7-4762-8BBD-CA63EDF0E06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8D5C8DB-37F8-41FF-8859-553273060BF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a:extLst>
              <a:ext uri="{FF2B5EF4-FFF2-40B4-BE49-F238E27FC236}">
                <a16:creationId xmlns:a16="http://schemas.microsoft.com/office/drawing/2014/main" id="{45CA6828-F88E-44B6-857C-1B0E4442B61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Notes Placeholder 2">
            <a:extLst>
              <a:ext uri="{FF2B5EF4-FFF2-40B4-BE49-F238E27FC236}">
                <a16:creationId xmlns:a16="http://schemas.microsoft.com/office/drawing/2014/main" id="{851A928B-4DC9-4FAF-881C-46B266C1C4A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124" name="Slide Number Placeholder 3">
            <a:extLst>
              <a:ext uri="{FF2B5EF4-FFF2-40B4-BE49-F238E27FC236}">
                <a16:creationId xmlns:a16="http://schemas.microsoft.com/office/drawing/2014/main" id="{B7ED1AA1-5168-48AD-9EE1-4C1BD07C8EF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83E13E5-CC5E-4336-AADF-5FA2D377FB0A}"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DCDA9EC3-32F8-4495-BA55-71484A2FC8A4}"/>
              </a:ext>
            </a:extLst>
          </p:cNvPr>
          <p:cNvSpPr>
            <a:spLocks noChangeArrowheads="1"/>
          </p:cNvSpPr>
          <p:nvPr/>
        </p:nvSpPr>
        <p:spPr bwMode="auto">
          <a:xfrm>
            <a:off x="609600" y="1219200"/>
            <a:ext cx="7924800" cy="9144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a:extLst>
              <a:ext uri="{FF2B5EF4-FFF2-40B4-BE49-F238E27FC236}">
                <a16:creationId xmlns:a16="http://schemas.microsoft.com/office/drawing/2014/main" id="{8A592399-7DCC-40E6-A1ED-B1FB13C240C3}"/>
              </a:ext>
            </a:extLst>
          </p:cNvPr>
          <p:cNvSpPr>
            <a:spLocks noChangeShapeType="1"/>
          </p:cNvSpPr>
          <p:nvPr/>
        </p:nvSpPr>
        <p:spPr bwMode="auto">
          <a:xfrm>
            <a:off x="1981200" y="3962400"/>
            <a:ext cx="6511925" cy="0"/>
          </a:xfrm>
          <a:prstGeom prst="line">
            <a:avLst/>
          </a:prstGeom>
          <a:noFill/>
          <a:ln w="19050">
            <a:solidFill>
              <a:srgbClr val="FF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986"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a:t>Click to edit Master title style</a:t>
            </a:r>
          </a:p>
        </p:txBody>
      </p:sp>
      <p:sp>
        <p:nvSpPr>
          <p:cNvPr id="41987"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6" name="Rectangle 4">
            <a:extLst>
              <a:ext uri="{FF2B5EF4-FFF2-40B4-BE49-F238E27FC236}">
                <a16:creationId xmlns:a16="http://schemas.microsoft.com/office/drawing/2014/main" id="{A310BAD6-0CAA-40A1-AE44-A985E8FBAC80}"/>
              </a:ext>
            </a:extLst>
          </p:cNvPr>
          <p:cNvSpPr>
            <a:spLocks noGrp="1" noChangeArrowheads="1"/>
          </p:cNvSpPr>
          <p:nvPr>
            <p:ph type="dt" sz="half" idx="10"/>
          </p:nvPr>
        </p:nvSpPr>
        <p:spPr/>
        <p:txBody>
          <a:bodyPr/>
          <a:lstStyle>
            <a:lvl1pPr>
              <a:defRPr/>
            </a:lvl1pPr>
          </a:lstStyle>
          <a:p>
            <a:pPr>
              <a:defRPr/>
            </a:pPr>
            <a:endParaRPr lang="en-US" altLang="en-US"/>
          </a:p>
        </p:txBody>
      </p:sp>
      <p:sp>
        <p:nvSpPr>
          <p:cNvPr id="7" name="Rectangle 5">
            <a:extLst>
              <a:ext uri="{FF2B5EF4-FFF2-40B4-BE49-F238E27FC236}">
                <a16:creationId xmlns:a16="http://schemas.microsoft.com/office/drawing/2014/main" id="{F401AD94-52B3-4553-AECD-4C09F4EBE299}"/>
              </a:ext>
            </a:extLst>
          </p:cNvPr>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8" name="Rectangle 6">
            <a:extLst>
              <a:ext uri="{FF2B5EF4-FFF2-40B4-BE49-F238E27FC236}">
                <a16:creationId xmlns:a16="http://schemas.microsoft.com/office/drawing/2014/main" id="{28372DDD-660B-4813-B0AA-B3790727BF10}"/>
              </a:ext>
            </a:extLst>
          </p:cNvPr>
          <p:cNvSpPr>
            <a:spLocks noGrp="1" noChangeArrowheads="1"/>
          </p:cNvSpPr>
          <p:nvPr>
            <p:ph type="sldNum" sz="quarter" idx="12"/>
          </p:nvPr>
        </p:nvSpPr>
        <p:spPr/>
        <p:txBody>
          <a:bodyPr/>
          <a:lstStyle>
            <a:lvl1pPr>
              <a:defRPr/>
            </a:lvl1pPr>
          </a:lstStyle>
          <a:p>
            <a:pPr>
              <a:defRPr/>
            </a:pPr>
            <a:fld id="{3A662798-7B56-4762-A172-94E46CD95939}" type="slidenum">
              <a:rPr lang="en-US" altLang="en-US"/>
              <a:pPr>
                <a:defRPr/>
              </a:pPr>
              <a:t>‹#›</a:t>
            </a:fld>
            <a:endParaRPr lang="en-US" altLang="en-US"/>
          </a:p>
        </p:txBody>
      </p:sp>
    </p:spTree>
    <p:extLst>
      <p:ext uri="{BB962C8B-B14F-4D97-AF65-F5344CB8AC3E}">
        <p14:creationId xmlns:p14="http://schemas.microsoft.com/office/powerpoint/2010/main" val="39459057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BF29F9A-EB0D-4C83-BA63-46790CD9060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18A78CB4-71C5-4304-A75B-EB951C388846}"/>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F6635233-15A4-4ED2-8410-A7D4006D75FF}"/>
              </a:ext>
            </a:extLst>
          </p:cNvPr>
          <p:cNvSpPr>
            <a:spLocks noGrp="1" noChangeArrowheads="1"/>
          </p:cNvSpPr>
          <p:nvPr>
            <p:ph type="sldNum" sz="quarter" idx="12"/>
          </p:nvPr>
        </p:nvSpPr>
        <p:spPr>
          <a:ln/>
        </p:spPr>
        <p:txBody>
          <a:bodyPr/>
          <a:lstStyle>
            <a:lvl1pPr>
              <a:defRPr/>
            </a:lvl1pPr>
          </a:lstStyle>
          <a:p>
            <a:pPr>
              <a:defRPr/>
            </a:pPr>
            <a:fld id="{7ECC4F0E-8928-42A0-A242-B00C576060BB}" type="slidenum">
              <a:rPr lang="en-US" altLang="en-US"/>
              <a:pPr>
                <a:defRPr/>
              </a:pPr>
              <a:t>‹#›</a:t>
            </a:fld>
            <a:endParaRPr lang="en-US" altLang="en-US"/>
          </a:p>
        </p:txBody>
      </p:sp>
    </p:spTree>
    <p:extLst>
      <p:ext uri="{BB962C8B-B14F-4D97-AF65-F5344CB8AC3E}">
        <p14:creationId xmlns:p14="http://schemas.microsoft.com/office/powerpoint/2010/main" val="3841317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20EA127-7BEB-49D4-AB27-2EE4FA77304B}"/>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CBD1386F-FD0C-49BB-B832-D666FF832E0E}"/>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893B0D43-C488-45E4-9EF5-F3C4BFE363DE}"/>
              </a:ext>
            </a:extLst>
          </p:cNvPr>
          <p:cNvSpPr>
            <a:spLocks noGrp="1" noChangeArrowheads="1"/>
          </p:cNvSpPr>
          <p:nvPr>
            <p:ph type="sldNum" sz="quarter" idx="12"/>
          </p:nvPr>
        </p:nvSpPr>
        <p:spPr>
          <a:ln/>
        </p:spPr>
        <p:txBody>
          <a:bodyPr/>
          <a:lstStyle>
            <a:lvl1pPr>
              <a:defRPr/>
            </a:lvl1pPr>
          </a:lstStyle>
          <a:p>
            <a:pPr>
              <a:defRPr/>
            </a:pPr>
            <a:fld id="{D8F21C35-9438-469A-9D4D-154DE3887F62}" type="slidenum">
              <a:rPr lang="en-US" altLang="en-US"/>
              <a:pPr>
                <a:defRPr/>
              </a:pPr>
              <a:t>‹#›</a:t>
            </a:fld>
            <a:endParaRPr lang="en-US" altLang="en-US"/>
          </a:p>
        </p:txBody>
      </p:sp>
    </p:spTree>
    <p:extLst>
      <p:ext uri="{BB962C8B-B14F-4D97-AF65-F5344CB8AC3E}">
        <p14:creationId xmlns:p14="http://schemas.microsoft.com/office/powerpoint/2010/main" val="1055637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67A144B-E46C-4E2D-B8DC-4D1DD500A91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01D0F773-F9C1-4EE0-9383-FAD1DBAFA53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5B9BBF9D-0604-4E8C-9A8F-E573E4FD209D}"/>
              </a:ext>
            </a:extLst>
          </p:cNvPr>
          <p:cNvSpPr>
            <a:spLocks noGrp="1" noChangeArrowheads="1"/>
          </p:cNvSpPr>
          <p:nvPr>
            <p:ph type="sldNum" sz="quarter" idx="12"/>
          </p:nvPr>
        </p:nvSpPr>
        <p:spPr>
          <a:ln/>
        </p:spPr>
        <p:txBody>
          <a:bodyPr/>
          <a:lstStyle>
            <a:lvl1pPr>
              <a:defRPr/>
            </a:lvl1pPr>
          </a:lstStyle>
          <a:p>
            <a:pPr>
              <a:defRPr/>
            </a:pPr>
            <a:fld id="{D51AFE61-8780-460E-8E64-48B712E88F9C}" type="slidenum">
              <a:rPr lang="en-US" altLang="en-US"/>
              <a:pPr>
                <a:defRPr/>
              </a:pPr>
              <a:t>‹#›</a:t>
            </a:fld>
            <a:endParaRPr lang="en-US" altLang="en-US"/>
          </a:p>
        </p:txBody>
      </p:sp>
    </p:spTree>
    <p:extLst>
      <p:ext uri="{BB962C8B-B14F-4D97-AF65-F5344CB8AC3E}">
        <p14:creationId xmlns:p14="http://schemas.microsoft.com/office/powerpoint/2010/main" val="4178672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EBEB57C6-B190-4A4C-88D0-84038871127F}"/>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a:extLst>
              <a:ext uri="{FF2B5EF4-FFF2-40B4-BE49-F238E27FC236}">
                <a16:creationId xmlns:a16="http://schemas.microsoft.com/office/drawing/2014/main" id="{7BA909B7-3E59-40E7-9BD4-00848894133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a:extLst>
              <a:ext uri="{FF2B5EF4-FFF2-40B4-BE49-F238E27FC236}">
                <a16:creationId xmlns:a16="http://schemas.microsoft.com/office/drawing/2014/main" id="{0DA49B60-8DC9-421B-B9B0-B31A5EAD953E}"/>
              </a:ext>
            </a:extLst>
          </p:cNvPr>
          <p:cNvSpPr>
            <a:spLocks noGrp="1" noChangeArrowheads="1"/>
          </p:cNvSpPr>
          <p:nvPr>
            <p:ph type="sldNum" sz="quarter" idx="12"/>
          </p:nvPr>
        </p:nvSpPr>
        <p:spPr>
          <a:ln/>
        </p:spPr>
        <p:txBody>
          <a:bodyPr/>
          <a:lstStyle>
            <a:lvl1pPr>
              <a:defRPr/>
            </a:lvl1pPr>
          </a:lstStyle>
          <a:p>
            <a:pPr>
              <a:defRPr/>
            </a:pPr>
            <a:fld id="{C1E41A25-8047-4BAF-BE80-0D5C7F9B4DBA}" type="slidenum">
              <a:rPr lang="en-US" altLang="en-US"/>
              <a:pPr>
                <a:defRPr/>
              </a:pPr>
              <a:t>‹#›</a:t>
            </a:fld>
            <a:endParaRPr lang="en-US" altLang="en-US"/>
          </a:p>
        </p:txBody>
      </p:sp>
    </p:spTree>
    <p:extLst>
      <p:ext uri="{BB962C8B-B14F-4D97-AF65-F5344CB8AC3E}">
        <p14:creationId xmlns:p14="http://schemas.microsoft.com/office/powerpoint/2010/main" val="32049895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6EEF4B7-67FF-4358-8ED5-279C6835BD42}"/>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596D5C3A-D20C-4F1E-8C22-E016F29CEF5C}"/>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F89FB1B3-6AD8-4A0A-B349-8F039384CBAC}"/>
              </a:ext>
            </a:extLst>
          </p:cNvPr>
          <p:cNvSpPr>
            <a:spLocks noGrp="1" noChangeArrowheads="1"/>
          </p:cNvSpPr>
          <p:nvPr>
            <p:ph type="sldNum" sz="quarter" idx="12"/>
          </p:nvPr>
        </p:nvSpPr>
        <p:spPr>
          <a:ln/>
        </p:spPr>
        <p:txBody>
          <a:bodyPr/>
          <a:lstStyle>
            <a:lvl1pPr>
              <a:defRPr/>
            </a:lvl1pPr>
          </a:lstStyle>
          <a:p>
            <a:pPr>
              <a:defRPr/>
            </a:pPr>
            <a:fld id="{72249FDB-D74F-4866-853C-48D48567B93A}" type="slidenum">
              <a:rPr lang="en-US" altLang="en-US"/>
              <a:pPr>
                <a:defRPr/>
              </a:pPr>
              <a:t>‹#›</a:t>
            </a:fld>
            <a:endParaRPr lang="en-US" altLang="en-US"/>
          </a:p>
        </p:txBody>
      </p:sp>
    </p:spTree>
    <p:extLst>
      <p:ext uri="{BB962C8B-B14F-4D97-AF65-F5344CB8AC3E}">
        <p14:creationId xmlns:p14="http://schemas.microsoft.com/office/powerpoint/2010/main" val="1280185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D11FF680-4A8F-48EF-9212-27EDB8FE6F59}"/>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a:extLst>
              <a:ext uri="{FF2B5EF4-FFF2-40B4-BE49-F238E27FC236}">
                <a16:creationId xmlns:a16="http://schemas.microsoft.com/office/drawing/2014/main" id="{CB7BC7EB-927F-411E-B466-B0FA3D4433B3}"/>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a:extLst>
              <a:ext uri="{FF2B5EF4-FFF2-40B4-BE49-F238E27FC236}">
                <a16:creationId xmlns:a16="http://schemas.microsoft.com/office/drawing/2014/main" id="{2B9199F3-8361-40AD-84B3-5F6B370E7823}"/>
              </a:ext>
            </a:extLst>
          </p:cNvPr>
          <p:cNvSpPr>
            <a:spLocks noGrp="1" noChangeArrowheads="1"/>
          </p:cNvSpPr>
          <p:nvPr>
            <p:ph type="sldNum" sz="quarter" idx="12"/>
          </p:nvPr>
        </p:nvSpPr>
        <p:spPr>
          <a:ln/>
        </p:spPr>
        <p:txBody>
          <a:bodyPr/>
          <a:lstStyle>
            <a:lvl1pPr>
              <a:defRPr/>
            </a:lvl1pPr>
          </a:lstStyle>
          <a:p>
            <a:pPr>
              <a:defRPr/>
            </a:pPr>
            <a:fld id="{36911692-9AF5-40E0-B5F9-36D67095012A}" type="slidenum">
              <a:rPr lang="en-US" altLang="en-US"/>
              <a:pPr>
                <a:defRPr/>
              </a:pPr>
              <a:t>‹#›</a:t>
            </a:fld>
            <a:endParaRPr lang="en-US" altLang="en-US"/>
          </a:p>
        </p:txBody>
      </p:sp>
    </p:spTree>
    <p:extLst>
      <p:ext uri="{BB962C8B-B14F-4D97-AF65-F5344CB8AC3E}">
        <p14:creationId xmlns:p14="http://schemas.microsoft.com/office/powerpoint/2010/main" val="272177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7C138CFF-0F0C-43E6-A783-9E911A31148D}"/>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a:extLst>
              <a:ext uri="{FF2B5EF4-FFF2-40B4-BE49-F238E27FC236}">
                <a16:creationId xmlns:a16="http://schemas.microsoft.com/office/drawing/2014/main" id="{F88FE0C8-FD8E-4E88-9EED-FC6913C099D8}"/>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161616B0-7FF5-4514-952A-BD94A48974BF}"/>
              </a:ext>
            </a:extLst>
          </p:cNvPr>
          <p:cNvSpPr>
            <a:spLocks noGrp="1" noChangeArrowheads="1"/>
          </p:cNvSpPr>
          <p:nvPr>
            <p:ph type="sldNum" sz="quarter" idx="12"/>
          </p:nvPr>
        </p:nvSpPr>
        <p:spPr>
          <a:ln/>
        </p:spPr>
        <p:txBody>
          <a:bodyPr/>
          <a:lstStyle>
            <a:lvl1pPr>
              <a:defRPr/>
            </a:lvl1pPr>
          </a:lstStyle>
          <a:p>
            <a:pPr>
              <a:defRPr/>
            </a:pPr>
            <a:fld id="{3F4ACB20-DE14-4968-ADB5-899C2B65918A}" type="slidenum">
              <a:rPr lang="en-US" altLang="en-US"/>
              <a:pPr>
                <a:defRPr/>
              </a:pPr>
              <a:t>‹#›</a:t>
            </a:fld>
            <a:endParaRPr lang="en-US" altLang="en-US"/>
          </a:p>
        </p:txBody>
      </p:sp>
    </p:spTree>
    <p:extLst>
      <p:ext uri="{BB962C8B-B14F-4D97-AF65-F5344CB8AC3E}">
        <p14:creationId xmlns:p14="http://schemas.microsoft.com/office/powerpoint/2010/main" val="1048289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7D4522A2-2B6E-44F1-A498-A724ACB46DC7}"/>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a:extLst>
              <a:ext uri="{FF2B5EF4-FFF2-40B4-BE49-F238E27FC236}">
                <a16:creationId xmlns:a16="http://schemas.microsoft.com/office/drawing/2014/main" id="{B2D1F2E4-1983-4BFE-9E60-BD807C5ECBDA}"/>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6FD07D15-7B4A-4C7E-A4B2-977D0DB2FE34}"/>
              </a:ext>
            </a:extLst>
          </p:cNvPr>
          <p:cNvSpPr>
            <a:spLocks noGrp="1" noChangeArrowheads="1"/>
          </p:cNvSpPr>
          <p:nvPr>
            <p:ph type="sldNum" sz="quarter" idx="12"/>
          </p:nvPr>
        </p:nvSpPr>
        <p:spPr>
          <a:ln/>
        </p:spPr>
        <p:txBody>
          <a:bodyPr/>
          <a:lstStyle>
            <a:lvl1pPr>
              <a:defRPr/>
            </a:lvl1pPr>
          </a:lstStyle>
          <a:p>
            <a:pPr>
              <a:defRPr/>
            </a:pPr>
            <a:fld id="{215A53FD-BE34-4C14-91B3-D98496C391B9}" type="slidenum">
              <a:rPr lang="en-US" altLang="en-US"/>
              <a:pPr>
                <a:defRPr/>
              </a:pPr>
              <a:t>‹#›</a:t>
            </a:fld>
            <a:endParaRPr lang="en-US" altLang="en-US"/>
          </a:p>
        </p:txBody>
      </p:sp>
    </p:spTree>
    <p:extLst>
      <p:ext uri="{BB962C8B-B14F-4D97-AF65-F5344CB8AC3E}">
        <p14:creationId xmlns:p14="http://schemas.microsoft.com/office/powerpoint/2010/main" val="3175597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39F2EAB2-3446-4468-80C4-1CF48E6FEB14}"/>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76F41B4A-D02A-4329-83F2-C72E1F23F7D7}"/>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2D47E3BB-E841-4C36-9430-1F7AEE082EE9}"/>
              </a:ext>
            </a:extLst>
          </p:cNvPr>
          <p:cNvSpPr>
            <a:spLocks noGrp="1" noChangeArrowheads="1"/>
          </p:cNvSpPr>
          <p:nvPr>
            <p:ph type="sldNum" sz="quarter" idx="12"/>
          </p:nvPr>
        </p:nvSpPr>
        <p:spPr>
          <a:ln/>
        </p:spPr>
        <p:txBody>
          <a:bodyPr/>
          <a:lstStyle>
            <a:lvl1pPr>
              <a:defRPr/>
            </a:lvl1pPr>
          </a:lstStyle>
          <a:p>
            <a:pPr>
              <a:defRPr/>
            </a:pPr>
            <a:fld id="{92694AE1-B5D5-46E7-9E92-9FC73DE5B1F9}" type="slidenum">
              <a:rPr lang="en-US" altLang="en-US"/>
              <a:pPr>
                <a:defRPr/>
              </a:pPr>
              <a:t>‹#›</a:t>
            </a:fld>
            <a:endParaRPr lang="en-US" altLang="en-US"/>
          </a:p>
        </p:txBody>
      </p:sp>
    </p:spTree>
    <p:extLst>
      <p:ext uri="{BB962C8B-B14F-4D97-AF65-F5344CB8AC3E}">
        <p14:creationId xmlns:p14="http://schemas.microsoft.com/office/powerpoint/2010/main" val="1346161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C4DED409-07E0-46BB-904B-89C9D2893E93}"/>
              </a:ext>
            </a:extLst>
          </p:cNvPr>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a:extLst>
              <a:ext uri="{FF2B5EF4-FFF2-40B4-BE49-F238E27FC236}">
                <a16:creationId xmlns:a16="http://schemas.microsoft.com/office/drawing/2014/main" id="{467DF679-CE7B-48AF-8594-D8B7D70A9AB2}"/>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a:extLst>
              <a:ext uri="{FF2B5EF4-FFF2-40B4-BE49-F238E27FC236}">
                <a16:creationId xmlns:a16="http://schemas.microsoft.com/office/drawing/2014/main" id="{A07B1767-D114-47FF-9DC4-3FCE8519DECE}"/>
              </a:ext>
            </a:extLst>
          </p:cNvPr>
          <p:cNvSpPr>
            <a:spLocks noGrp="1" noChangeArrowheads="1"/>
          </p:cNvSpPr>
          <p:nvPr>
            <p:ph type="sldNum" sz="quarter" idx="12"/>
          </p:nvPr>
        </p:nvSpPr>
        <p:spPr>
          <a:ln/>
        </p:spPr>
        <p:txBody>
          <a:bodyPr/>
          <a:lstStyle>
            <a:lvl1pPr>
              <a:defRPr/>
            </a:lvl1pPr>
          </a:lstStyle>
          <a:p>
            <a:pPr>
              <a:defRPr/>
            </a:pPr>
            <a:fld id="{304D1A95-98A5-4E50-8CC0-26A9A69C34F8}" type="slidenum">
              <a:rPr lang="en-US" altLang="en-US"/>
              <a:pPr>
                <a:defRPr/>
              </a:pPr>
              <a:t>‹#›</a:t>
            </a:fld>
            <a:endParaRPr lang="en-US" altLang="en-US"/>
          </a:p>
        </p:txBody>
      </p:sp>
    </p:spTree>
    <p:extLst>
      <p:ext uri="{BB962C8B-B14F-4D97-AF65-F5344CB8AC3E}">
        <p14:creationId xmlns:p14="http://schemas.microsoft.com/office/powerpoint/2010/main" val="1156002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1D97469-2CE1-4A27-8765-56E6977C373A}"/>
              </a:ext>
            </a:extLst>
          </p:cNvPr>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31D58CFB-9EEC-4FBB-B00B-210274E5BEDB}"/>
              </a:ext>
            </a:extLst>
          </p:cNvPr>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0964" name="Rectangle 4">
            <a:extLst>
              <a:ext uri="{FF2B5EF4-FFF2-40B4-BE49-F238E27FC236}">
                <a16:creationId xmlns:a16="http://schemas.microsoft.com/office/drawing/2014/main" id="{CB078780-1C7D-45B0-9044-4599CAF2A831}"/>
              </a:ext>
            </a:extLst>
          </p:cNvPr>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mj-lt"/>
              </a:defRPr>
            </a:lvl1pPr>
          </a:lstStyle>
          <a:p>
            <a:pPr>
              <a:defRPr/>
            </a:pPr>
            <a:endParaRPr lang="en-US" altLang="en-US"/>
          </a:p>
        </p:txBody>
      </p:sp>
      <p:sp>
        <p:nvSpPr>
          <p:cNvPr id="40965" name="Rectangle 5">
            <a:extLst>
              <a:ext uri="{FF2B5EF4-FFF2-40B4-BE49-F238E27FC236}">
                <a16:creationId xmlns:a16="http://schemas.microsoft.com/office/drawing/2014/main" id="{C7A9CD17-1602-4635-A2B5-8F623268F98C}"/>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mj-lt"/>
              </a:defRPr>
            </a:lvl1pPr>
          </a:lstStyle>
          <a:p>
            <a:pPr>
              <a:defRPr/>
            </a:pPr>
            <a:endParaRPr lang="en-US" altLang="en-US"/>
          </a:p>
        </p:txBody>
      </p:sp>
      <p:sp>
        <p:nvSpPr>
          <p:cNvPr id="40966" name="Rectangle 6">
            <a:extLst>
              <a:ext uri="{FF2B5EF4-FFF2-40B4-BE49-F238E27FC236}">
                <a16:creationId xmlns:a16="http://schemas.microsoft.com/office/drawing/2014/main" id="{8DC01966-5668-4516-9B68-FBCC0383E684}"/>
              </a:ext>
            </a:extLst>
          </p:cNvPr>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pPr>
              <a:defRPr/>
            </a:pPr>
            <a:fld id="{8C7DFC41-51B3-4AAC-B9B9-8A5165C658CD}" type="slidenum">
              <a:rPr lang="en-US" altLang="en-US"/>
              <a:pPr>
                <a:defRPr/>
              </a:pPr>
              <a:t>‹#›</a:t>
            </a:fld>
            <a:endParaRPr lang="en-US" altLang="en-US"/>
          </a:p>
        </p:txBody>
      </p:sp>
      <p:sp>
        <p:nvSpPr>
          <p:cNvPr id="1031" name="Freeform 7">
            <a:extLst>
              <a:ext uri="{FF2B5EF4-FFF2-40B4-BE49-F238E27FC236}">
                <a16:creationId xmlns:a16="http://schemas.microsoft.com/office/drawing/2014/main" id="{7120117D-0F32-42E1-A716-FE6813A877B3}"/>
              </a:ext>
            </a:extLst>
          </p:cNvPr>
          <p:cNvSpPr>
            <a:spLocks noChangeArrowheads="1"/>
          </p:cNvSpPr>
          <p:nvPr/>
        </p:nvSpPr>
        <p:spPr bwMode="auto">
          <a:xfrm>
            <a:off x="381000" y="228600"/>
            <a:ext cx="8229600" cy="609600"/>
          </a:xfrm>
          <a:custGeom>
            <a:avLst/>
            <a:gdLst>
              <a:gd name="T0" fmla="*/ 0 w 1000"/>
              <a:gd name="T1" fmla="*/ 2147483646 h 1000"/>
              <a:gd name="T2" fmla="*/ 0 w 1000"/>
              <a:gd name="T3" fmla="*/ 0 h 1000"/>
              <a:gd name="T4" fmla="*/ 2147483646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4046" r:id="rId1"/>
    <p:sldLayoutId id="2147484036" r:id="rId2"/>
    <p:sldLayoutId id="2147484037" r:id="rId3"/>
    <p:sldLayoutId id="2147484038" r:id="rId4"/>
    <p:sldLayoutId id="2147484039" r:id="rId5"/>
    <p:sldLayoutId id="2147484040" r:id="rId6"/>
    <p:sldLayoutId id="2147484041" r:id="rId7"/>
    <p:sldLayoutId id="2147484042" r:id="rId8"/>
    <p:sldLayoutId id="2147484043" r:id="rId9"/>
    <p:sldLayoutId id="2147484044" r:id="rId10"/>
    <p:sldLayoutId id="2147484045" r:id="rId11"/>
  </p:sldLayoutIdLst>
  <p:txStyles>
    <p:titleStyle>
      <a:lvl1pPr algn="l" rtl="0" eaLnBrk="0" fontAlgn="base" hangingPunct="0">
        <a:spcBef>
          <a:spcPct val="0"/>
        </a:spcBef>
        <a:spcAft>
          <a:spcPct val="0"/>
        </a:spcAft>
        <a:defRPr sz="4200">
          <a:solidFill>
            <a:schemeClr val="tx1"/>
          </a:solidFill>
          <a:latin typeface="+mj-lt"/>
          <a:ea typeface="+mj-ea"/>
          <a:cs typeface="+mj-cs"/>
        </a:defRPr>
      </a:lvl1pPr>
      <a:lvl2pPr algn="l" rtl="0" eaLnBrk="0" fontAlgn="base" hangingPunct="0">
        <a:spcBef>
          <a:spcPct val="0"/>
        </a:spcBef>
        <a:spcAft>
          <a:spcPct val="0"/>
        </a:spcAft>
        <a:defRPr sz="4200">
          <a:solidFill>
            <a:schemeClr val="tx1"/>
          </a:solidFill>
          <a:latin typeface="Garamond" pitchFamily="18" charset="0"/>
        </a:defRPr>
      </a:lvl2pPr>
      <a:lvl3pPr algn="l" rtl="0" eaLnBrk="0" fontAlgn="base" hangingPunct="0">
        <a:spcBef>
          <a:spcPct val="0"/>
        </a:spcBef>
        <a:spcAft>
          <a:spcPct val="0"/>
        </a:spcAft>
        <a:defRPr sz="4200">
          <a:solidFill>
            <a:schemeClr val="tx1"/>
          </a:solidFill>
          <a:latin typeface="Garamond" pitchFamily="18" charset="0"/>
        </a:defRPr>
      </a:lvl3pPr>
      <a:lvl4pPr algn="l" rtl="0" eaLnBrk="0" fontAlgn="base" hangingPunct="0">
        <a:spcBef>
          <a:spcPct val="0"/>
        </a:spcBef>
        <a:spcAft>
          <a:spcPct val="0"/>
        </a:spcAft>
        <a:defRPr sz="4200">
          <a:solidFill>
            <a:schemeClr val="tx1"/>
          </a:solidFill>
          <a:latin typeface="Garamond" pitchFamily="18" charset="0"/>
        </a:defRPr>
      </a:lvl4pPr>
      <a:lvl5pPr algn="l" rtl="0" eaLnBrk="0" fontAlgn="base" hangingPunct="0">
        <a:spcBef>
          <a:spcPct val="0"/>
        </a:spcBef>
        <a:spcAft>
          <a:spcPct val="0"/>
        </a:spcAft>
        <a:defRPr sz="4200">
          <a:solidFill>
            <a:schemeClr val="tx1"/>
          </a:solidFill>
          <a:latin typeface="Garamond" pitchFamily="18" charset="0"/>
        </a:defRPr>
      </a:lvl5pPr>
      <a:lvl6pPr marL="457200" algn="l" rtl="0" fontAlgn="base">
        <a:spcBef>
          <a:spcPct val="0"/>
        </a:spcBef>
        <a:spcAft>
          <a:spcPct val="0"/>
        </a:spcAft>
        <a:defRPr sz="4200">
          <a:solidFill>
            <a:schemeClr val="tx1"/>
          </a:solidFill>
          <a:latin typeface="Garamond" pitchFamily="18" charset="0"/>
        </a:defRPr>
      </a:lvl6pPr>
      <a:lvl7pPr marL="914400" algn="l" rtl="0" fontAlgn="base">
        <a:spcBef>
          <a:spcPct val="0"/>
        </a:spcBef>
        <a:spcAft>
          <a:spcPct val="0"/>
        </a:spcAft>
        <a:defRPr sz="4200">
          <a:solidFill>
            <a:schemeClr val="tx1"/>
          </a:solidFill>
          <a:latin typeface="Garamond" pitchFamily="18" charset="0"/>
        </a:defRPr>
      </a:lvl7pPr>
      <a:lvl8pPr marL="1371600" algn="l" rtl="0" fontAlgn="base">
        <a:spcBef>
          <a:spcPct val="0"/>
        </a:spcBef>
        <a:spcAft>
          <a:spcPct val="0"/>
        </a:spcAft>
        <a:defRPr sz="4200">
          <a:solidFill>
            <a:schemeClr val="tx1"/>
          </a:solidFill>
          <a:latin typeface="Garamond" pitchFamily="18" charset="0"/>
        </a:defRPr>
      </a:lvl8pPr>
      <a:lvl9pPr marL="1828800" algn="l" rtl="0" fontAlgn="base">
        <a:spcBef>
          <a:spcPct val="0"/>
        </a:spcBef>
        <a:spcAft>
          <a:spcPct val="0"/>
        </a:spcAft>
        <a:defRPr sz="4200">
          <a:solidFill>
            <a:schemeClr val="tx1"/>
          </a:solidFill>
          <a:latin typeface="Garamond" pitchFamily="18" charset="0"/>
        </a:defRPr>
      </a:lvl9pPr>
    </p:titleStyle>
    <p:bodyStyle>
      <a:lvl1pPr marL="342900" indent="-342900" algn="l" rtl="0" eaLnBrk="0" fontAlgn="base" hangingPunct="0">
        <a:spcBef>
          <a:spcPct val="20000"/>
        </a:spcBef>
        <a:spcAft>
          <a:spcPct val="0"/>
        </a:spcAft>
        <a:buClr>
          <a:schemeClr val="bg2"/>
        </a:buClr>
        <a:buSzPct val="45000"/>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bg2"/>
        </a:buClr>
        <a:buSzPct val="45000"/>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bg2"/>
        </a:buClr>
        <a:buSzPct val="45000"/>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bg2"/>
        </a:buClr>
        <a:buSzPct val="45000"/>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bg2"/>
        </a:buClr>
        <a:buSzPct val="45000"/>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bg2"/>
        </a:buClr>
        <a:buSzPct val="4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0B2F531C-D4E4-434D-91BE-C1087EF36262}"/>
              </a:ext>
            </a:extLst>
          </p:cNvPr>
          <p:cNvSpPr>
            <a:spLocks noGrp="1" noChangeArrowheads="1"/>
          </p:cNvSpPr>
          <p:nvPr>
            <p:ph type="ctrTitle"/>
          </p:nvPr>
        </p:nvSpPr>
        <p:spPr/>
        <p:txBody>
          <a:bodyPr/>
          <a:lstStyle/>
          <a:p>
            <a:pPr eaLnBrk="1" hangingPunct="1"/>
            <a:r>
              <a:rPr lang="en-US" altLang="en-US" dirty="0"/>
              <a:t>Promissory Estoppel</a:t>
            </a:r>
          </a:p>
        </p:txBody>
      </p:sp>
      <p:sp>
        <p:nvSpPr>
          <p:cNvPr id="4099" name="Rectangle 3">
            <a:extLst>
              <a:ext uri="{FF2B5EF4-FFF2-40B4-BE49-F238E27FC236}">
                <a16:creationId xmlns:a16="http://schemas.microsoft.com/office/drawing/2014/main" id="{C8FADFA6-2792-4A1D-BF22-64384BAC33E1}"/>
              </a:ext>
            </a:extLst>
          </p:cNvPr>
          <p:cNvSpPr>
            <a:spLocks noGrp="1" noChangeArrowheads="1"/>
          </p:cNvSpPr>
          <p:nvPr>
            <p:ph type="subTitle" idx="1"/>
          </p:nvPr>
        </p:nvSpPr>
        <p:spPr/>
        <p:txBody>
          <a:bodyPr/>
          <a:lstStyle/>
          <a:p>
            <a:pPr eaLnBrk="1" hangingPunct="1"/>
            <a:r>
              <a:rPr lang="en-US" altLang="en-US"/>
              <a:t>Richard Warner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ABC2B-78EA-42C7-90B3-239545F83EC1}"/>
              </a:ext>
            </a:extLst>
          </p:cNvPr>
          <p:cNvSpPr>
            <a:spLocks noGrp="1"/>
          </p:cNvSpPr>
          <p:nvPr>
            <p:ph type="title"/>
          </p:nvPr>
        </p:nvSpPr>
        <p:spPr/>
        <p:txBody>
          <a:bodyPr/>
          <a:lstStyle/>
          <a:p>
            <a:r>
              <a:rPr lang="en-US" dirty="0"/>
              <a:t>In Pictures</a:t>
            </a:r>
          </a:p>
        </p:txBody>
      </p:sp>
      <p:sp>
        <p:nvSpPr>
          <p:cNvPr id="4" name="Scroll: Vertical 3">
            <a:extLst>
              <a:ext uri="{FF2B5EF4-FFF2-40B4-BE49-F238E27FC236}">
                <a16:creationId xmlns:a16="http://schemas.microsoft.com/office/drawing/2014/main" id="{C29236A4-77FB-46A1-A686-44CDBF3FD457}"/>
              </a:ext>
            </a:extLst>
          </p:cNvPr>
          <p:cNvSpPr/>
          <p:nvPr/>
        </p:nvSpPr>
        <p:spPr>
          <a:xfrm>
            <a:off x="304800" y="1676400"/>
            <a:ext cx="2971800" cy="2819400"/>
          </a:xfrm>
          <a:prstGeom prst="verticalScroll">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croll: Vertical 4">
            <a:extLst>
              <a:ext uri="{FF2B5EF4-FFF2-40B4-BE49-F238E27FC236}">
                <a16:creationId xmlns:a16="http://schemas.microsoft.com/office/drawing/2014/main" id="{536D7725-A92D-4273-9D5D-10BF9D9B3773}"/>
              </a:ext>
            </a:extLst>
          </p:cNvPr>
          <p:cNvSpPr/>
          <p:nvPr/>
        </p:nvSpPr>
        <p:spPr>
          <a:xfrm>
            <a:off x="5181600" y="1676400"/>
            <a:ext cx="2971800" cy="2819400"/>
          </a:xfrm>
          <a:prstGeom prst="verticalScroll">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8B825D98-A10C-450C-93C2-79E70275AE71}"/>
              </a:ext>
            </a:extLst>
          </p:cNvPr>
          <p:cNvSpPr txBox="1"/>
          <p:nvPr/>
        </p:nvSpPr>
        <p:spPr>
          <a:xfrm>
            <a:off x="762000" y="2515668"/>
            <a:ext cx="2057400" cy="646331"/>
          </a:xfrm>
          <a:prstGeom prst="rect">
            <a:avLst/>
          </a:prstGeom>
          <a:noFill/>
        </p:spPr>
        <p:txBody>
          <a:bodyPr wrap="square" rtlCol="0">
            <a:spAutoFit/>
          </a:bodyPr>
          <a:lstStyle/>
          <a:p>
            <a:r>
              <a:rPr lang="en-US" dirty="0"/>
              <a:t>HT: pay 2500 in rent</a:t>
            </a:r>
          </a:p>
        </p:txBody>
      </p:sp>
      <p:sp>
        <p:nvSpPr>
          <p:cNvPr id="8" name="TextBox 7">
            <a:extLst>
              <a:ext uri="{FF2B5EF4-FFF2-40B4-BE49-F238E27FC236}">
                <a16:creationId xmlns:a16="http://schemas.microsoft.com/office/drawing/2014/main" id="{6BA5FCE9-D71D-49CF-9F7B-EC76A8DB3DF6}"/>
              </a:ext>
            </a:extLst>
          </p:cNvPr>
          <p:cNvSpPr txBox="1"/>
          <p:nvPr/>
        </p:nvSpPr>
        <p:spPr>
          <a:xfrm>
            <a:off x="762000" y="3482651"/>
            <a:ext cx="1600200" cy="369332"/>
          </a:xfrm>
          <a:prstGeom prst="rect">
            <a:avLst/>
          </a:prstGeom>
          <a:noFill/>
        </p:spPr>
        <p:txBody>
          <a:bodyPr wrap="square" rtlCol="0">
            <a:spAutoFit/>
          </a:bodyPr>
          <a:lstStyle/>
          <a:p>
            <a:r>
              <a:rPr lang="en-US" dirty="0"/>
              <a:t>CL: allow use</a:t>
            </a:r>
          </a:p>
        </p:txBody>
      </p:sp>
      <p:sp>
        <p:nvSpPr>
          <p:cNvPr id="9" name="TextBox 8">
            <a:extLst>
              <a:ext uri="{FF2B5EF4-FFF2-40B4-BE49-F238E27FC236}">
                <a16:creationId xmlns:a16="http://schemas.microsoft.com/office/drawing/2014/main" id="{2459E006-F361-47F5-A3D2-27332F2606EE}"/>
              </a:ext>
            </a:extLst>
          </p:cNvPr>
          <p:cNvSpPr txBox="1"/>
          <p:nvPr/>
        </p:nvSpPr>
        <p:spPr>
          <a:xfrm>
            <a:off x="5715000" y="2507464"/>
            <a:ext cx="1981200" cy="646331"/>
          </a:xfrm>
          <a:prstGeom prst="rect">
            <a:avLst/>
          </a:prstGeom>
          <a:noFill/>
        </p:spPr>
        <p:txBody>
          <a:bodyPr wrap="square" rtlCol="0">
            <a:spAutoFit/>
          </a:bodyPr>
          <a:lstStyle/>
          <a:p>
            <a:r>
              <a:rPr lang="en-US" dirty="0"/>
              <a:t>HT: pay 1250 in rent</a:t>
            </a:r>
          </a:p>
        </p:txBody>
      </p:sp>
      <p:sp>
        <p:nvSpPr>
          <p:cNvPr id="10" name="TextBox 9">
            <a:extLst>
              <a:ext uri="{FF2B5EF4-FFF2-40B4-BE49-F238E27FC236}">
                <a16:creationId xmlns:a16="http://schemas.microsoft.com/office/drawing/2014/main" id="{A33E89C9-5F0C-488B-8961-98F98D1DA1B6}"/>
              </a:ext>
            </a:extLst>
          </p:cNvPr>
          <p:cNvSpPr txBox="1"/>
          <p:nvPr/>
        </p:nvSpPr>
        <p:spPr>
          <a:xfrm>
            <a:off x="5739882" y="3594328"/>
            <a:ext cx="1600200" cy="369332"/>
          </a:xfrm>
          <a:prstGeom prst="rect">
            <a:avLst/>
          </a:prstGeom>
          <a:noFill/>
        </p:spPr>
        <p:txBody>
          <a:bodyPr wrap="square" rtlCol="0">
            <a:spAutoFit/>
          </a:bodyPr>
          <a:lstStyle/>
          <a:p>
            <a:r>
              <a:rPr lang="en-US" dirty="0"/>
              <a:t>CL: allow use</a:t>
            </a:r>
          </a:p>
        </p:txBody>
      </p:sp>
      <p:sp>
        <p:nvSpPr>
          <p:cNvPr id="11" name="TextBox 10">
            <a:extLst>
              <a:ext uri="{FF2B5EF4-FFF2-40B4-BE49-F238E27FC236}">
                <a16:creationId xmlns:a16="http://schemas.microsoft.com/office/drawing/2014/main" id="{BC251F40-A188-481D-A512-27DAAC621736}"/>
              </a:ext>
            </a:extLst>
          </p:cNvPr>
          <p:cNvSpPr txBox="1"/>
          <p:nvPr/>
        </p:nvSpPr>
        <p:spPr>
          <a:xfrm>
            <a:off x="762000" y="4876800"/>
            <a:ext cx="2286000" cy="369332"/>
          </a:xfrm>
          <a:prstGeom prst="rect">
            <a:avLst/>
          </a:prstGeom>
          <a:noFill/>
        </p:spPr>
        <p:txBody>
          <a:bodyPr wrap="square" rtlCol="0">
            <a:spAutoFit/>
          </a:bodyPr>
          <a:lstStyle/>
          <a:p>
            <a:r>
              <a:rPr lang="en-US" dirty="0"/>
              <a:t>Original </a:t>
            </a:r>
          </a:p>
        </p:txBody>
      </p:sp>
      <p:sp>
        <p:nvSpPr>
          <p:cNvPr id="12" name="TextBox 11">
            <a:extLst>
              <a:ext uri="{FF2B5EF4-FFF2-40B4-BE49-F238E27FC236}">
                <a16:creationId xmlns:a16="http://schemas.microsoft.com/office/drawing/2014/main" id="{5DD148AD-2C06-49F3-97C8-F1F6F58D05C6}"/>
              </a:ext>
            </a:extLst>
          </p:cNvPr>
          <p:cNvSpPr txBox="1"/>
          <p:nvPr/>
        </p:nvSpPr>
        <p:spPr>
          <a:xfrm>
            <a:off x="5867400" y="4798367"/>
            <a:ext cx="2286000" cy="369332"/>
          </a:xfrm>
          <a:prstGeom prst="rect">
            <a:avLst/>
          </a:prstGeom>
          <a:noFill/>
        </p:spPr>
        <p:txBody>
          <a:bodyPr wrap="square" rtlCol="0">
            <a:spAutoFit/>
          </a:bodyPr>
          <a:lstStyle/>
          <a:p>
            <a:r>
              <a:rPr lang="en-US" dirty="0"/>
              <a:t>New </a:t>
            </a:r>
          </a:p>
        </p:txBody>
      </p:sp>
      <p:sp>
        <p:nvSpPr>
          <p:cNvPr id="13" name="TextBox 12">
            <a:extLst>
              <a:ext uri="{FF2B5EF4-FFF2-40B4-BE49-F238E27FC236}">
                <a16:creationId xmlns:a16="http://schemas.microsoft.com/office/drawing/2014/main" id="{1DD43DA7-B99B-45F4-80FF-573DBE633797}"/>
              </a:ext>
            </a:extLst>
          </p:cNvPr>
          <p:cNvSpPr txBox="1"/>
          <p:nvPr/>
        </p:nvSpPr>
        <p:spPr>
          <a:xfrm>
            <a:off x="762000" y="5470266"/>
            <a:ext cx="8305800" cy="369332"/>
          </a:xfrm>
          <a:prstGeom prst="rect">
            <a:avLst/>
          </a:prstGeom>
          <a:noFill/>
        </p:spPr>
        <p:txBody>
          <a:bodyPr wrap="square" rtlCol="0">
            <a:spAutoFit/>
          </a:bodyPr>
          <a:lstStyle/>
          <a:p>
            <a:r>
              <a:rPr lang="en-US" dirty="0"/>
              <a:t>What is the consideration for CL’s promise to allow use in the new agreement?  </a:t>
            </a:r>
          </a:p>
        </p:txBody>
      </p:sp>
    </p:spTree>
    <p:extLst>
      <p:ext uri="{BB962C8B-B14F-4D97-AF65-F5344CB8AC3E}">
        <p14:creationId xmlns:p14="http://schemas.microsoft.com/office/powerpoint/2010/main" val="19256337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ABC2B-78EA-42C7-90B3-239545F83EC1}"/>
              </a:ext>
            </a:extLst>
          </p:cNvPr>
          <p:cNvSpPr>
            <a:spLocks noGrp="1"/>
          </p:cNvSpPr>
          <p:nvPr>
            <p:ph type="title"/>
          </p:nvPr>
        </p:nvSpPr>
        <p:spPr/>
        <p:txBody>
          <a:bodyPr/>
          <a:lstStyle/>
          <a:p>
            <a:r>
              <a:rPr lang="en-US" dirty="0"/>
              <a:t>Consideration in </a:t>
            </a:r>
            <a:r>
              <a:rPr lang="en-US" i="1" dirty="0"/>
              <a:t>High Trees</a:t>
            </a:r>
          </a:p>
        </p:txBody>
      </p:sp>
      <p:sp>
        <p:nvSpPr>
          <p:cNvPr id="4" name="Scroll: Vertical 3">
            <a:extLst>
              <a:ext uri="{FF2B5EF4-FFF2-40B4-BE49-F238E27FC236}">
                <a16:creationId xmlns:a16="http://schemas.microsoft.com/office/drawing/2014/main" id="{C29236A4-77FB-46A1-A686-44CDBF3FD457}"/>
              </a:ext>
            </a:extLst>
          </p:cNvPr>
          <p:cNvSpPr/>
          <p:nvPr/>
        </p:nvSpPr>
        <p:spPr>
          <a:xfrm>
            <a:off x="304800" y="1676400"/>
            <a:ext cx="2971800" cy="2819400"/>
          </a:xfrm>
          <a:prstGeom prst="verticalScroll">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croll: Vertical 4">
            <a:extLst>
              <a:ext uri="{FF2B5EF4-FFF2-40B4-BE49-F238E27FC236}">
                <a16:creationId xmlns:a16="http://schemas.microsoft.com/office/drawing/2014/main" id="{536D7725-A92D-4273-9D5D-10BF9D9B3773}"/>
              </a:ext>
            </a:extLst>
          </p:cNvPr>
          <p:cNvSpPr/>
          <p:nvPr/>
        </p:nvSpPr>
        <p:spPr>
          <a:xfrm>
            <a:off x="5181600" y="1676400"/>
            <a:ext cx="2971800" cy="2819400"/>
          </a:xfrm>
          <a:prstGeom prst="verticalScroll">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6BA5FCE9-D71D-49CF-9F7B-EC76A8DB3DF6}"/>
              </a:ext>
            </a:extLst>
          </p:cNvPr>
          <p:cNvSpPr txBox="1"/>
          <p:nvPr/>
        </p:nvSpPr>
        <p:spPr>
          <a:xfrm>
            <a:off x="762000" y="3482651"/>
            <a:ext cx="1600200" cy="369332"/>
          </a:xfrm>
          <a:prstGeom prst="rect">
            <a:avLst/>
          </a:prstGeom>
          <a:noFill/>
        </p:spPr>
        <p:txBody>
          <a:bodyPr wrap="square" rtlCol="0">
            <a:spAutoFit/>
          </a:bodyPr>
          <a:lstStyle/>
          <a:p>
            <a:r>
              <a:rPr lang="en-US" dirty="0"/>
              <a:t>CL: allow use</a:t>
            </a:r>
          </a:p>
        </p:txBody>
      </p:sp>
      <p:sp>
        <p:nvSpPr>
          <p:cNvPr id="10" name="TextBox 9">
            <a:extLst>
              <a:ext uri="{FF2B5EF4-FFF2-40B4-BE49-F238E27FC236}">
                <a16:creationId xmlns:a16="http://schemas.microsoft.com/office/drawing/2014/main" id="{A33E89C9-5F0C-488B-8961-98F98D1DA1B6}"/>
              </a:ext>
            </a:extLst>
          </p:cNvPr>
          <p:cNvSpPr txBox="1"/>
          <p:nvPr/>
        </p:nvSpPr>
        <p:spPr>
          <a:xfrm>
            <a:off x="5739882" y="3594328"/>
            <a:ext cx="1600200" cy="369332"/>
          </a:xfrm>
          <a:prstGeom prst="rect">
            <a:avLst/>
          </a:prstGeom>
          <a:noFill/>
        </p:spPr>
        <p:txBody>
          <a:bodyPr wrap="square" rtlCol="0">
            <a:spAutoFit/>
          </a:bodyPr>
          <a:lstStyle/>
          <a:p>
            <a:r>
              <a:rPr lang="en-US" dirty="0"/>
              <a:t>CL: allow use</a:t>
            </a:r>
          </a:p>
        </p:txBody>
      </p:sp>
      <p:sp>
        <p:nvSpPr>
          <p:cNvPr id="11" name="TextBox 10">
            <a:extLst>
              <a:ext uri="{FF2B5EF4-FFF2-40B4-BE49-F238E27FC236}">
                <a16:creationId xmlns:a16="http://schemas.microsoft.com/office/drawing/2014/main" id="{BC251F40-A188-481D-A512-27DAAC621736}"/>
              </a:ext>
            </a:extLst>
          </p:cNvPr>
          <p:cNvSpPr txBox="1"/>
          <p:nvPr/>
        </p:nvSpPr>
        <p:spPr>
          <a:xfrm>
            <a:off x="762000" y="4876800"/>
            <a:ext cx="2286000" cy="369332"/>
          </a:xfrm>
          <a:prstGeom prst="rect">
            <a:avLst/>
          </a:prstGeom>
          <a:noFill/>
        </p:spPr>
        <p:txBody>
          <a:bodyPr wrap="square" rtlCol="0">
            <a:spAutoFit/>
          </a:bodyPr>
          <a:lstStyle/>
          <a:p>
            <a:r>
              <a:rPr lang="en-US" dirty="0"/>
              <a:t>Original </a:t>
            </a:r>
          </a:p>
        </p:txBody>
      </p:sp>
      <p:sp>
        <p:nvSpPr>
          <p:cNvPr id="12" name="TextBox 11">
            <a:extLst>
              <a:ext uri="{FF2B5EF4-FFF2-40B4-BE49-F238E27FC236}">
                <a16:creationId xmlns:a16="http://schemas.microsoft.com/office/drawing/2014/main" id="{5DD148AD-2C06-49F3-97C8-F1F6F58D05C6}"/>
              </a:ext>
            </a:extLst>
          </p:cNvPr>
          <p:cNvSpPr txBox="1"/>
          <p:nvPr/>
        </p:nvSpPr>
        <p:spPr>
          <a:xfrm>
            <a:off x="5867400" y="4798367"/>
            <a:ext cx="2286000" cy="369332"/>
          </a:xfrm>
          <a:prstGeom prst="rect">
            <a:avLst/>
          </a:prstGeom>
          <a:noFill/>
        </p:spPr>
        <p:txBody>
          <a:bodyPr wrap="square" rtlCol="0">
            <a:spAutoFit/>
          </a:bodyPr>
          <a:lstStyle/>
          <a:p>
            <a:r>
              <a:rPr lang="en-US" dirty="0"/>
              <a:t>New </a:t>
            </a:r>
          </a:p>
        </p:txBody>
      </p:sp>
      <p:sp>
        <p:nvSpPr>
          <p:cNvPr id="13" name="TextBox 12">
            <a:extLst>
              <a:ext uri="{FF2B5EF4-FFF2-40B4-BE49-F238E27FC236}">
                <a16:creationId xmlns:a16="http://schemas.microsoft.com/office/drawing/2014/main" id="{1DD43DA7-B99B-45F4-80FF-573DBE633797}"/>
              </a:ext>
            </a:extLst>
          </p:cNvPr>
          <p:cNvSpPr txBox="1"/>
          <p:nvPr/>
        </p:nvSpPr>
        <p:spPr>
          <a:xfrm>
            <a:off x="2209800" y="5243999"/>
            <a:ext cx="6553200" cy="369332"/>
          </a:xfrm>
          <a:prstGeom prst="rect">
            <a:avLst/>
          </a:prstGeom>
          <a:noFill/>
        </p:spPr>
        <p:txBody>
          <a:bodyPr wrap="square" rtlCol="0">
            <a:spAutoFit/>
          </a:bodyPr>
          <a:lstStyle/>
          <a:p>
            <a:r>
              <a:rPr lang="en-US" dirty="0"/>
              <a:t>This is the consideration for CL’s promise to allow use</a:t>
            </a:r>
          </a:p>
        </p:txBody>
      </p:sp>
      <p:sp>
        <p:nvSpPr>
          <p:cNvPr id="3" name="Oval 2">
            <a:extLst>
              <a:ext uri="{FF2B5EF4-FFF2-40B4-BE49-F238E27FC236}">
                <a16:creationId xmlns:a16="http://schemas.microsoft.com/office/drawing/2014/main" id="{7B111D3F-6A87-A823-37BA-6A943DFF54E9}"/>
              </a:ext>
            </a:extLst>
          </p:cNvPr>
          <p:cNvSpPr/>
          <p:nvPr/>
        </p:nvSpPr>
        <p:spPr>
          <a:xfrm>
            <a:off x="5486400" y="2223428"/>
            <a:ext cx="2362200" cy="143776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6" name="Straight Arrow Connector 15">
            <a:extLst>
              <a:ext uri="{FF2B5EF4-FFF2-40B4-BE49-F238E27FC236}">
                <a16:creationId xmlns:a16="http://schemas.microsoft.com/office/drawing/2014/main" id="{3C8640B2-1927-53BF-3D20-4C906F6D124B}"/>
              </a:ext>
            </a:extLst>
          </p:cNvPr>
          <p:cNvCxnSpPr>
            <a:cxnSpLocks/>
          </p:cNvCxnSpPr>
          <p:nvPr/>
        </p:nvCxnSpPr>
        <p:spPr>
          <a:xfrm flipV="1">
            <a:off x="3530082" y="3144802"/>
            <a:ext cx="1956318" cy="209919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3BF62F86-7B3E-743E-A98F-D387C2759E36}"/>
              </a:ext>
            </a:extLst>
          </p:cNvPr>
          <p:cNvSpPr txBox="1"/>
          <p:nvPr/>
        </p:nvSpPr>
        <p:spPr>
          <a:xfrm>
            <a:off x="2174543" y="5739691"/>
            <a:ext cx="6553200" cy="646331"/>
          </a:xfrm>
          <a:prstGeom prst="rect">
            <a:avLst/>
          </a:prstGeom>
          <a:noFill/>
        </p:spPr>
        <p:txBody>
          <a:bodyPr wrap="square" rtlCol="0">
            <a:spAutoFit/>
          </a:bodyPr>
          <a:lstStyle/>
          <a:p>
            <a:r>
              <a:rPr lang="en-US" dirty="0"/>
              <a:t>But HT is </a:t>
            </a:r>
            <a:r>
              <a:rPr lang="en-US" b="1" dirty="0"/>
              <a:t>already</a:t>
            </a:r>
            <a:r>
              <a:rPr lang="en-US" dirty="0"/>
              <a:t> legally obligated to pay that amount (and more) under the original contract. </a:t>
            </a:r>
          </a:p>
        </p:txBody>
      </p:sp>
      <p:sp>
        <p:nvSpPr>
          <p:cNvPr id="7" name="TextBox 6">
            <a:extLst>
              <a:ext uri="{FF2B5EF4-FFF2-40B4-BE49-F238E27FC236}">
                <a16:creationId xmlns:a16="http://schemas.microsoft.com/office/drawing/2014/main" id="{90200899-C331-116B-2C30-6363E8C0E7FF}"/>
              </a:ext>
            </a:extLst>
          </p:cNvPr>
          <p:cNvSpPr txBox="1"/>
          <p:nvPr/>
        </p:nvSpPr>
        <p:spPr>
          <a:xfrm>
            <a:off x="762000" y="2515668"/>
            <a:ext cx="2057400" cy="646331"/>
          </a:xfrm>
          <a:prstGeom prst="rect">
            <a:avLst/>
          </a:prstGeom>
          <a:noFill/>
        </p:spPr>
        <p:txBody>
          <a:bodyPr wrap="square" rtlCol="0">
            <a:spAutoFit/>
          </a:bodyPr>
          <a:lstStyle/>
          <a:p>
            <a:r>
              <a:rPr lang="en-US" dirty="0"/>
              <a:t>HT: pay2500 in rent</a:t>
            </a:r>
          </a:p>
        </p:txBody>
      </p:sp>
      <p:sp>
        <p:nvSpPr>
          <p:cNvPr id="14" name="TextBox 13">
            <a:extLst>
              <a:ext uri="{FF2B5EF4-FFF2-40B4-BE49-F238E27FC236}">
                <a16:creationId xmlns:a16="http://schemas.microsoft.com/office/drawing/2014/main" id="{7C4D24F8-A894-1B8B-CF07-DE4C548535B2}"/>
              </a:ext>
            </a:extLst>
          </p:cNvPr>
          <p:cNvSpPr txBox="1"/>
          <p:nvPr/>
        </p:nvSpPr>
        <p:spPr>
          <a:xfrm>
            <a:off x="5715000" y="2507464"/>
            <a:ext cx="1981200" cy="646331"/>
          </a:xfrm>
          <a:prstGeom prst="rect">
            <a:avLst/>
          </a:prstGeom>
          <a:noFill/>
        </p:spPr>
        <p:txBody>
          <a:bodyPr wrap="square" rtlCol="0">
            <a:spAutoFit/>
          </a:bodyPr>
          <a:lstStyle/>
          <a:p>
            <a:r>
              <a:rPr lang="en-US" dirty="0"/>
              <a:t>HT: pay 1250 in rent</a:t>
            </a:r>
          </a:p>
        </p:txBody>
      </p:sp>
    </p:spTree>
    <p:extLst>
      <p:ext uri="{BB962C8B-B14F-4D97-AF65-F5344CB8AC3E}">
        <p14:creationId xmlns:p14="http://schemas.microsoft.com/office/powerpoint/2010/main" val="20110127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CA3DB-9496-6231-1D20-091FDFDF10E8}"/>
              </a:ext>
            </a:extLst>
          </p:cNvPr>
          <p:cNvSpPr>
            <a:spLocks noGrp="1"/>
          </p:cNvSpPr>
          <p:nvPr>
            <p:ph type="title"/>
          </p:nvPr>
        </p:nvSpPr>
        <p:spPr/>
        <p:txBody>
          <a:bodyPr/>
          <a:lstStyle/>
          <a:p>
            <a:r>
              <a:rPr lang="en-US" dirty="0"/>
              <a:t>A Preexisting Duty Rule Problem?</a:t>
            </a:r>
          </a:p>
        </p:txBody>
      </p:sp>
      <p:sp>
        <p:nvSpPr>
          <p:cNvPr id="3" name="Content Placeholder 2">
            <a:extLst>
              <a:ext uri="{FF2B5EF4-FFF2-40B4-BE49-F238E27FC236}">
                <a16:creationId xmlns:a16="http://schemas.microsoft.com/office/drawing/2014/main" id="{076116FD-94AE-4F61-87B0-AE5C75330060}"/>
              </a:ext>
            </a:extLst>
          </p:cNvPr>
          <p:cNvSpPr>
            <a:spLocks noGrp="1"/>
          </p:cNvSpPr>
          <p:nvPr>
            <p:ph idx="1"/>
          </p:nvPr>
        </p:nvSpPr>
        <p:spPr/>
        <p:txBody>
          <a:bodyPr/>
          <a:lstStyle/>
          <a:p>
            <a:r>
              <a:rPr lang="en-US" dirty="0"/>
              <a:t>Under the preexisting duty rule, HT’s promise to pay half the rent cannot be consideration for CL’s promise to allow use.</a:t>
            </a:r>
          </a:p>
          <a:p>
            <a:r>
              <a:rPr lang="en-US" dirty="0"/>
              <a:t>(a) True</a:t>
            </a:r>
          </a:p>
          <a:p>
            <a:r>
              <a:rPr lang="en-US" dirty="0"/>
              <a:t>(b) False</a:t>
            </a:r>
          </a:p>
        </p:txBody>
      </p:sp>
    </p:spTree>
    <p:extLst>
      <p:ext uri="{BB962C8B-B14F-4D97-AF65-F5344CB8AC3E}">
        <p14:creationId xmlns:p14="http://schemas.microsoft.com/office/powerpoint/2010/main" val="36583389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09C94-C07F-4490-82D3-23E58513A66B}"/>
              </a:ext>
            </a:extLst>
          </p:cNvPr>
          <p:cNvSpPr>
            <a:spLocks noGrp="1"/>
          </p:cNvSpPr>
          <p:nvPr>
            <p:ph type="title"/>
          </p:nvPr>
        </p:nvSpPr>
        <p:spPr/>
        <p:txBody>
          <a:bodyPr/>
          <a:lstStyle/>
          <a:p>
            <a:r>
              <a:rPr lang="en-US" dirty="0"/>
              <a:t>The Court’s Position</a:t>
            </a:r>
          </a:p>
        </p:txBody>
      </p:sp>
      <p:sp>
        <p:nvSpPr>
          <p:cNvPr id="3" name="Content Placeholder 2">
            <a:extLst>
              <a:ext uri="{FF2B5EF4-FFF2-40B4-BE49-F238E27FC236}">
                <a16:creationId xmlns:a16="http://schemas.microsoft.com/office/drawing/2014/main" id="{AB5F5FD7-6929-4165-AF15-18987FEC5246}"/>
              </a:ext>
            </a:extLst>
          </p:cNvPr>
          <p:cNvSpPr>
            <a:spLocks noGrp="1"/>
          </p:cNvSpPr>
          <p:nvPr>
            <p:ph idx="1"/>
          </p:nvPr>
        </p:nvSpPr>
        <p:spPr/>
        <p:txBody>
          <a:bodyPr/>
          <a:lstStyle/>
          <a:p>
            <a:r>
              <a:rPr lang="en-US" sz="2400" dirty="0">
                <a:solidFill>
                  <a:srgbClr val="000000"/>
                </a:solidFill>
                <a:effectLst/>
                <a:ea typeface="Times New Roman" panose="02020603050405020304" pitchFamily="18" charset="0"/>
                <a:cs typeface="Times New Roman" panose="02020603050405020304" pitchFamily="18" charset="0"/>
              </a:rPr>
              <a:t>“But what is the position in view of developments in the law in recent years? . . . There has been a series of decisions over the last fifty years . . . in which a promise was made which (1) was intended to create legal relations and which, (2) to the knowledge of the person making the promise, was going to be acted on by the person to whom it was made and (3) which was in fact so acted on.”</a:t>
            </a:r>
            <a:r>
              <a:rPr lang="en-US" sz="18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a:t>
            </a:r>
            <a:endParaRPr lang="en-US" sz="1800" dirty="0">
              <a:effectLst/>
              <a:latin typeface="Verdana" panose="020B060403050404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9235362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EDFCB-5B35-4B34-944A-7F1BAC77545E}"/>
              </a:ext>
            </a:extLst>
          </p:cNvPr>
          <p:cNvSpPr>
            <a:spLocks noGrp="1"/>
          </p:cNvSpPr>
          <p:nvPr>
            <p:ph type="title"/>
          </p:nvPr>
        </p:nvSpPr>
        <p:spPr/>
        <p:txBody>
          <a:bodyPr/>
          <a:lstStyle/>
          <a:p>
            <a:r>
              <a:rPr lang="en-US" dirty="0"/>
              <a:t>Promissory Estoppel</a:t>
            </a:r>
          </a:p>
        </p:txBody>
      </p:sp>
      <p:sp>
        <p:nvSpPr>
          <p:cNvPr id="3" name="Content Placeholder 2">
            <a:extLst>
              <a:ext uri="{FF2B5EF4-FFF2-40B4-BE49-F238E27FC236}">
                <a16:creationId xmlns:a16="http://schemas.microsoft.com/office/drawing/2014/main" id="{0052C991-AB2E-48B7-92DB-96C9DAD03368}"/>
              </a:ext>
            </a:extLst>
          </p:cNvPr>
          <p:cNvSpPr>
            <a:spLocks noGrp="1"/>
          </p:cNvSpPr>
          <p:nvPr>
            <p:ph idx="1"/>
          </p:nvPr>
        </p:nvSpPr>
        <p:spPr/>
        <p:txBody>
          <a:bodyPr/>
          <a:lstStyle/>
          <a:p>
            <a:r>
              <a:rPr lang="en-US" sz="3200" dirty="0">
                <a:effectLst/>
                <a:ea typeface="Times New Roman" panose="02020603050405020304" pitchFamily="18" charset="0"/>
                <a:cs typeface="Verdana" panose="020B0604030504040204" pitchFamily="34" charset="0"/>
              </a:rPr>
              <a:t>If the promisor should have </a:t>
            </a:r>
          </a:p>
          <a:p>
            <a:pPr lvl="1"/>
            <a:r>
              <a:rPr lang="en-US" sz="3200" dirty="0">
                <a:effectLst/>
                <a:ea typeface="Times New Roman" panose="02020603050405020304" pitchFamily="18" charset="0"/>
                <a:cs typeface="Verdana" panose="020B0604030504040204" pitchFamily="34" charset="0"/>
              </a:rPr>
              <a:t>reasonably expected the promise to induce action or forbearance on the part of the </a:t>
            </a:r>
            <a:r>
              <a:rPr lang="en-US" sz="3200" dirty="0" err="1">
                <a:effectLst/>
                <a:ea typeface="Times New Roman" panose="02020603050405020304" pitchFamily="18" charset="0"/>
                <a:cs typeface="Verdana" panose="020B0604030504040204" pitchFamily="34" charset="0"/>
              </a:rPr>
              <a:t>promisee</a:t>
            </a:r>
            <a:r>
              <a:rPr lang="en-US" sz="3200" dirty="0">
                <a:effectLst/>
                <a:ea typeface="Times New Roman" panose="02020603050405020304" pitchFamily="18" charset="0"/>
                <a:cs typeface="Verdana" panose="020B0604030504040204" pitchFamily="34" charset="0"/>
              </a:rPr>
              <a:t> or third person; and </a:t>
            </a:r>
          </a:p>
          <a:p>
            <a:pPr lvl="1"/>
            <a:r>
              <a:rPr lang="en-US" sz="3200" dirty="0">
                <a:effectLst/>
                <a:ea typeface="Times New Roman" panose="02020603050405020304" pitchFamily="18" charset="0"/>
                <a:cs typeface="Verdana" panose="020B0604030504040204" pitchFamily="34" charset="0"/>
              </a:rPr>
              <a:t>it did induce such action or forbearance, </a:t>
            </a:r>
          </a:p>
          <a:p>
            <a:pPr lvl="1"/>
            <a:r>
              <a:rPr lang="en-US" sz="3200" dirty="0">
                <a:ea typeface="Times New Roman" panose="02020603050405020304" pitchFamily="18" charset="0"/>
                <a:cs typeface="Verdana" panose="020B0604030504040204" pitchFamily="34" charset="0"/>
              </a:rPr>
              <a:t>t</a:t>
            </a:r>
            <a:r>
              <a:rPr lang="en-US" sz="3200" dirty="0">
                <a:effectLst/>
                <a:ea typeface="Times New Roman" panose="02020603050405020304" pitchFamily="18" charset="0"/>
                <a:cs typeface="Verdana" panose="020B0604030504040204" pitchFamily="34" charset="0"/>
              </a:rPr>
              <a:t>hen, the promise is enforceable to the extent necessary to avoid injustice. </a:t>
            </a:r>
            <a:endParaRPr lang="en-US" sz="4800" dirty="0"/>
          </a:p>
        </p:txBody>
      </p:sp>
    </p:spTree>
    <p:extLst>
      <p:ext uri="{BB962C8B-B14F-4D97-AF65-F5344CB8AC3E}">
        <p14:creationId xmlns:p14="http://schemas.microsoft.com/office/powerpoint/2010/main" val="3279323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2D879-01BD-4A08-9AAB-CE331CB08298}"/>
              </a:ext>
            </a:extLst>
          </p:cNvPr>
          <p:cNvSpPr>
            <a:spLocks noGrp="1"/>
          </p:cNvSpPr>
          <p:nvPr>
            <p:ph type="title"/>
          </p:nvPr>
        </p:nvSpPr>
        <p:spPr/>
        <p:txBody>
          <a:bodyPr/>
          <a:lstStyle/>
          <a:p>
            <a:r>
              <a:rPr lang="en-US" dirty="0"/>
              <a:t>Review: Careless Collectors</a:t>
            </a:r>
          </a:p>
        </p:txBody>
      </p:sp>
      <p:sp>
        <p:nvSpPr>
          <p:cNvPr id="3" name="Content Placeholder 2">
            <a:extLst>
              <a:ext uri="{FF2B5EF4-FFF2-40B4-BE49-F238E27FC236}">
                <a16:creationId xmlns:a16="http://schemas.microsoft.com/office/drawing/2014/main" id="{33B05C5F-9677-4DB9-8BAA-073B59B49B29}"/>
              </a:ext>
            </a:extLst>
          </p:cNvPr>
          <p:cNvSpPr>
            <a:spLocks noGrp="1"/>
          </p:cNvSpPr>
          <p:nvPr>
            <p:ph idx="1"/>
          </p:nvPr>
        </p:nvSpPr>
        <p:spPr/>
        <p:txBody>
          <a:bodyPr/>
          <a:lstStyle/>
          <a:p>
            <a:pPr marL="0" marR="0">
              <a:spcBef>
                <a:spcPts val="0"/>
              </a:spcBef>
              <a:spcAft>
                <a:spcPts val="0"/>
              </a:spcAft>
            </a:pP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Expansion City contracts with Careless Collectors to collect its garbage.  Collectors agrees to collect the garbage for five years; and Expansion agrees to pay $500,000 a year to Collectors.  Expansion City doubles it size in two years after the signing of the contract.  At the beginning of the third year of the contract, Careless Collectors refuses to collect the garbage and demands more money.  Collectors points out that it now costs it over $500,000 a year to collect the garbage, so they are losing money.  When negotiating the original contract, Expansion City had supplied Careless Collectors with growth studies that indicated that Expansion would double its size in two to five years.  Collectors did not take these predictions into account when setting the $500,000 a year contract price.  With the garbage piling up and constituting a health hazard and with no other company to turn to other than Collectors, Expansion agrees to a new contract with Collectors for $700,000 a year. Is the new contract enforceable?</a:t>
            </a:r>
          </a:p>
          <a:p>
            <a:pPr marL="0" marR="0" indent="0">
              <a:spcBef>
                <a:spcPts val="0"/>
              </a:spcBef>
              <a:spcAft>
                <a:spcPts val="0"/>
              </a:spcAft>
              <a:buNone/>
            </a:pPr>
            <a:r>
              <a:rPr lang="en-US" sz="1800" dirty="0">
                <a:effectLst/>
                <a:latin typeface="Verdana" panose="020B0604030504040204" pitchFamily="34" charset="0"/>
                <a:ea typeface="Times New Roman" panose="02020603050405020304" pitchFamily="18" charset="0"/>
                <a:cs typeface="Times New Roman" panose="02020603050405020304" pitchFamily="18" charset="0"/>
              </a:rPr>
              <a:t> </a:t>
            </a:r>
          </a:p>
          <a:p>
            <a:pPr marL="0" marR="0" indent="0">
              <a:spcBef>
                <a:spcPts val="0"/>
              </a:spcBef>
              <a:spcAft>
                <a:spcPts val="0"/>
              </a:spcAft>
              <a:buNone/>
            </a:pPr>
            <a:r>
              <a:rPr lang="en-US" sz="1800" b="1" dirty="0">
                <a:effectLst/>
                <a:latin typeface="Verdana" panose="020B0604030504040204" pitchFamily="34" charset="0"/>
                <a:ea typeface="Times New Roman" panose="02020603050405020304" pitchFamily="18" charset="0"/>
                <a:cs typeface="Arial" panose="020B0604020202020204" pitchFamily="34" charset="0"/>
              </a:rPr>
              <a:t>(a) Yes </a:t>
            </a:r>
            <a:endParaRPr lang="en-US" sz="1800" dirty="0">
              <a:effectLst/>
              <a:latin typeface="Verdana" panose="020B0604030504040204" pitchFamily="34"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1800" b="1" dirty="0">
                <a:effectLst/>
                <a:latin typeface="Verdana" panose="020B0604030504040204" pitchFamily="34" charset="0"/>
                <a:ea typeface="Times New Roman" panose="02020603050405020304" pitchFamily="18" charset="0"/>
                <a:cs typeface="Arial" panose="020B0604020202020204" pitchFamily="34" charset="0"/>
              </a:rPr>
              <a:t>(b) No</a:t>
            </a:r>
            <a:endParaRPr lang="en-US" sz="1800" dirty="0">
              <a:effectLst/>
              <a:latin typeface="Verdana" panose="020B060403050404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20841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540EE-7D71-48E5-A1AD-013F831FBD39}"/>
              </a:ext>
            </a:extLst>
          </p:cNvPr>
          <p:cNvSpPr>
            <a:spLocks noGrp="1"/>
          </p:cNvSpPr>
          <p:nvPr>
            <p:ph type="title"/>
          </p:nvPr>
        </p:nvSpPr>
        <p:spPr/>
        <p:txBody>
          <a:bodyPr/>
          <a:lstStyle/>
          <a:p>
            <a:r>
              <a:rPr lang="en-US" dirty="0"/>
              <a:t>Farmer Fred and Sister Sally</a:t>
            </a:r>
          </a:p>
        </p:txBody>
      </p:sp>
      <p:sp>
        <p:nvSpPr>
          <p:cNvPr id="3" name="Content Placeholder 2">
            <a:extLst>
              <a:ext uri="{FF2B5EF4-FFF2-40B4-BE49-F238E27FC236}">
                <a16:creationId xmlns:a16="http://schemas.microsoft.com/office/drawing/2014/main" id="{DC5EEE1F-E81C-402B-B206-6CF0DAE53BD7}"/>
              </a:ext>
            </a:extLst>
          </p:cNvPr>
          <p:cNvSpPr>
            <a:spLocks noGrp="1"/>
          </p:cNvSpPr>
          <p:nvPr>
            <p:ph idx="1"/>
          </p:nvPr>
        </p:nvSpPr>
        <p:spPr>
          <a:xfrm>
            <a:off x="432318" y="1163637"/>
            <a:ext cx="8229600" cy="4530725"/>
          </a:xfrm>
        </p:spPr>
        <p:txBody>
          <a:bodyPr/>
          <a:lstStyle/>
          <a:p>
            <a:r>
              <a:rPr lang="en-US" sz="2400" dirty="0">
                <a:effectLst/>
                <a:ea typeface="Times New Roman" panose="02020603050405020304" pitchFamily="18" charset="0"/>
                <a:cs typeface="Verdana" panose="020B0604030504040204" pitchFamily="34" charset="0"/>
              </a:rPr>
              <a:t>California farmer Fred writes to his sister Sally; the letter says, "I understand you are quitting your job and moving to California. If you have any doubts about coming, I want you to know that, when you get here, I promise to give you land to farm for as long as you like, and a house to live in. You know you have always been able to count on me. I just want to help—no strings attached."  Counting on getting the land and the house from Fred, Sally quits her job and moves to California. When she gets there, Fred says he has changed his mind; he will not give her land or a house. Is Fred’s promise enforceable under the bargain theory?</a:t>
            </a:r>
          </a:p>
          <a:p>
            <a:r>
              <a:rPr lang="en-US" sz="2400" dirty="0">
                <a:ea typeface="Times New Roman" panose="02020603050405020304" pitchFamily="18" charset="0"/>
                <a:cs typeface="Verdana" panose="020B0604030504040204" pitchFamily="34" charset="0"/>
              </a:rPr>
              <a:t>(a) Yes</a:t>
            </a:r>
          </a:p>
          <a:p>
            <a:r>
              <a:rPr lang="en-US" sz="2400" dirty="0">
                <a:effectLst/>
                <a:ea typeface="Times New Roman" panose="02020603050405020304" pitchFamily="18" charset="0"/>
                <a:cs typeface="Verdana" panose="020B0604030504040204" pitchFamily="34" charset="0"/>
              </a:rPr>
              <a:t>(b) No</a:t>
            </a:r>
          </a:p>
          <a:p>
            <a:endParaRPr lang="en-US" sz="2400" dirty="0">
              <a:effectLst/>
              <a:ea typeface="Times New Roman" panose="02020603050405020304" pitchFamily="18" charset="0"/>
              <a:cs typeface="Verdana" panose="020B0604030504040204" pitchFamily="34" charset="0"/>
            </a:endParaRPr>
          </a:p>
          <a:p>
            <a:endParaRPr lang="en-US" sz="2400" dirty="0">
              <a:effectLst/>
              <a:ea typeface="Times New Roman" panose="02020603050405020304" pitchFamily="18" charset="0"/>
            </a:endParaRPr>
          </a:p>
          <a:p>
            <a:endParaRPr lang="en-US" dirty="0"/>
          </a:p>
        </p:txBody>
      </p:sp>
    </p:spTree>
    <p:extLst>
      <p:ext uri="{BB962C8B-B14F-4D97-AF65-F5344CB8AC3E}">
        <p14:creationId xmlns:p14="http://schemas.microsoft.com/office/powerpoint/2010/main" val="322895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EDFCB-5B35-4B34-944A-7F1BAC77545E}"/>
              </a:ext>
            </a:extLst>
          </p:cNvPr>
          <p:cNvSpPr>
            <a:spLocks noGrp="1"/>
          </p:cNvSpPr>
          <p:nvPr>
            <p:ph type="title"/>
          </p:nvPr>
        </p:nvSpPr>
        <p:spPr/>
        <p:txBody>
          <a:bodyPr/>
          <a:lstStyle/>
          <a:p>
            <a:r>
              <a:rPr lang="en-US" dirty="0"/>
              <a:t>Promissory Estoppel</a:t>
            </a:r>
          </a:p>
        </p:txBody>
      </p:sp>
      <p:sp>
        <p:nvSpPr>
          <p:cNvPr id="3" name="Content Placeholder 2">
            <a:extLst>
              <a:ext uri="{FF2B5EF4-FFF2-40B4-BE49-F238E27FC236}">
                <a16:creationId xmlns:a16="http://schemas.microsoft.com/office/drawing/2014/main" id="{0052C991-AB2E-48B7-92DB-96C9DAD03368}"/>
              </a:ext>
            </a:extLst>
          </p:cNvPr>
          <p:cNvSpPr>
            <a:spLocks noGrp="1"/>
          </p:cNvSpPr>
          <p:nvPr>
            <p:ph idx="1"/>
          </p:nvPr>
        </p:nvSpPr>
        <p:spPr/>
        <p:txBody>
          <a:bodyPr/>
          <a:lstStyle/>
          <a:p>
            <a:r>
              <a:rPr lang="en-US" sz="3200" dirty="0">
                <a:effectLst/>
                <a:ea typeface="Times New Roman" panose="02020603050405020304" pitchFamily="18" charset="0"/>
                <a:cs typeface="Verdana" panose="020B0604030504040204" pitchFamily="34" charset="0"/>
              </a:rPr>
              <a:t>If the promisor should have </a:t>
            </a:r>
          </a:p>
          <a:p>
            <a:pPr lvl="1"/>
            <a:r>
              <a:rPr lang="en-US" sz="3200" dirty="0">
                <a:effectLst/>
                <a:ea typeface="Times New Roman" panose="02020603050405020304" pitchFamily="18" charset="0"/>
                <a:cs typeface="Verdana" panose="020B0604030504040204" pitchFamily="34" charset="0"/>
              </a:rPr>
              <a:t>reasonably expected the promise to induce action or forbearance on the part of the </a:t>
            </a:r>
            <a:r>
              <a:rPr lang="en-US" sz="3200" dirty="0" err="1">
                <a:effectLst/>
                <a:ea typeface="Times New Roman" panose="02020603050405020304" pitchFamily="18" charset="0"/>
                <a:cs typeface="Verdana" panose="020B0604030504040204" pitchFamily="34" charset="0"/>
              </a:rPr>
              <a:t>promisee</a:t>
            </a:r>
            <a:r>
              <a:rPr lang="en-US" sz="3200" dirty="0">
                <a:effectLst/>
                <a:ea typeface="Times New Roman" panose="02020603050405020304" pitchFamily="18" charset="0"/>
                <a:cs typeface="Verdana" panose="020B0604030504040204" pitchFamily="34" charset="0"/>
              </a:rPr>
              <a:t> or third person; and </a:t>
            </a:r>
          </a:p>
          <a:p>
            <a:pPr lvl="1"/>
            <a:r>
              <a:rPr lang="en-US" sz="3200" dirty="0">
                <a:effectLst/>
                <a:ea typeface="Times New Roman" panose="02020603050405020304" pitchFamily="18" charset="0"/>
                <a:cs typeface="Verdana" panose="020B0604030504040204" pitchFamily="34" charset="0"/>
              </a:rPr>
              <a:t>it did induce such action or forbearance, </a:t>
            </a:r>
          </a:p>
          <a:p>
            <a:pPr lvl="1"/>
            <a:r>
              <a:rPr lang="en-US" sz="3200" dirty="0">
                <a:ea typeface="Times New Roman" panose="02020603050405020304" pitchFamily="18" charset="0"/>
                <a:cs typeface="Verdana" panose="020B0604030504040204" pitchFamily="34" charset="0"/>
              </a:rPr>
              <a:t>t</a:t>
            </a:r>
            <a:r>
              <a:rPr lang="en-US" sz="3200" dirty="0">
                <a:effectLst/>
                <a:ea typeface="Times New Roman" panose="02020603050405020304" pitchFamily="18" charset="0"/>
                <a:cs typeface="Verdana" panose="020B0604030504040204" pitchFamily="34" charset="0"/>
              </a:rPr>
              <a:t>hen, the promise is enforceable to the extent necessary to avoid injustice. </a:t>
            </a:r>
            <a:endParaRPr lang="en-US" sz="4800" dirty="0"/>
          </a:p>
        </p:txBody>
      </p:sp>
    </p:spTree>
    <p:extLst>
      <p:ext uri="{BB962C8B-B14F-4D97-AF65-F5344CB8AC3E}">
        <p14:creationId xmlns:p14="http://schemas.microsoft.com/office/powerpoint/2010/main" val="11797808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540EE-7D71-48E5-A1AD-013F831FBD39}"/>
              </a:ext>
            </a:extLst>
          </p:cNvPr>
          <p:cNvSpPr>
            <a:spLocks noGrp="1"/>
          </p:cNvSpPr>
          <p:nvPr>
            <p:ph type="title"/>
          </p:nvPr>
        </p:nvSpPr>
        <p:spPr/>
        <p:txBody>
          <a:bodyPr/>
          <a:lstStyle/>
          <a:p>
            <a:r>
              <a:rPr lang="en-US" dirty="0"/>
              <a:t>Farmer Fred and Sister Sally</a:t>
            </a:r>
          </a:p>
        </p:txBody>
      </p:sp>
      <p:sp>
        <p:nvSpPr>
          <p:cNvPr id="3" name="Content Placeholder 2">
            <a:extLst>
              <a:ext uri="{FF2B5EF4-FFF2-40B4-BE49-F238E27FC236}">
                <a16:creationId xmlns:a16="http://schemas.microsoft.com/office/drawing/2014/main" id="{DC5EEE1F-E81C-402B-B206-6CF0DAE53BD7}"/>
              </a:ext>
            </a:extLst>
          </p:cNvPr>
          <p:cNvSpPr>
            <a:spLocks noGrp="1"/>
          </p:cNvSpPr>
          <p:nvPr>
            <p:ph idx="1"/>
          </p:nvPr>
        </p:nvSpPr>
        <p:spPr/>
        <p:txBody>
          <a:bodyPr/>
          <a:lstStyle/>
          <a:p>
            <a:r>
              <a:rPr lang="en-US" sz="2400" dirty="0">
                <a:effectLst/>
                <a:ea typeface="Times New Roman" panose="02020603050405020304" pitchFamily="18" charset="0"/>
                <a:cs typeface="Verdana" panose="020B0604030504040204" pitchFamily="34" charset="0"/>
              </a:rPr>
              <a:t>California farmer Fred writes to his sister Sally; the letter says, "I understand you are quitting your job and moving to California. If you have any doubts about coming, I want you to know that, when you get here, I promise to give you land to farm for as long as you like, and a house to live in. You know you have always been able to count on me. I just want to help—no strings attached."  Counting on getting the land and the house from Fred, Sally quits her job and moves to California. </a:t>
            </a:r>
          </a:p>
          <a:p>
            <a:r>
              <a:rPr lang="en-US" sz="2400" dirty="0">
                <a:effectLst/>
                <a:ea typeface="Times New Roman" panose="02020603050405020304" pitchFamily="18" charset="0"/>
              </a:rPr>
              <a:t>There is a strong promissory estoppel argument that Fred’s promise is enforceable.</a:t>
            </a:r>
          </a:p>
          <a:p>
            <a:r>
              <a:rPr lang="en-US" sz="2400" dirty="0">
                <a:ea typeface="Times New Roman" panose="02020603050405020304" pitchFamily="18" charset="0"/>
              </a:rPr>
              <a:t>(a) Yes</a:t>
            </a:r>
          </a:p>
          <a:p>
            <a:r>
              <a:rPr lang="en-US" sz="2400" dirty="0">
                <a:effectLst/>
                <a:ea typeface="Times New Roman" panose="02020603050405020304" pitchFamily="18" charset="0"/>
              </a:rPr>
              <a:t>(b</a:t>
            </a:r>
            <a:r>
              <a:rPr lang="en-US" sz="2400" dirty="0">
                <a:ea typeface="Times New Roman" panose="02020603050405020304" pitchFamily="18" charset="0"/>
              </a:rPr>
              <a:t>) No</a:t>
            </a:r>
            <a:endParaRPr lang="en-US" sz="2400" dirty="0">
              <a:effectLst/>
              <a:ea typeface="Times New Roman" panose="02020603050405020304" pitchFamily="18" charset="0"/>
            </a:endParaRPr>
          </a:p>
          <a:p>
            <a:endParaRPr lang="en-US" dirty="0"/>
          </a:p>
        </p:txBody>
      </p:sp>
    </p:spTree>
    <p:extLst>
      <p:ext uri="{BB962C8B-B14F-4D97-AF65-F5344CB8AC3E}">
        <p14:creationId xmlns:p14="http://schemas.microsoft.com/office/powerpoint/2010/main" val="261072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D0DB5-5B81-4CC9-817F-177F33D7F3AC}"/>
              </a:ext>
            </a:extLst>
          </p:cNvPr>
          <p:cNvSpPr>
            <a:spLocks noGrp="1"/>
          </p:cNvSpPr>
          <p:nvPr>
            <p:ph type="title"/>
          </p:nvPr>
        </p:nvSpPr>
        <p:spPr/>
        <p:txBody>
          <a:bodyPr/>
          <a:lstStyle/>
          <a:p>
            <a:r>
              <a:rPr lang="en-US" dirty="0"/>
              <a:t>Scrooge</a:t>
            </a:r>
          </a:p>
        </p:txBody>
      </p:sp>
      <p:sp>
        <p:nvSpPr>
          <p:cNvPr id="3" name="Content Placeholder 2">
            <a:extLst>
              <a:ext uri="{FF2B5EF4-FFF2-40B4-BE49-F238E27FC236}">
                <a16:creationId xmlns:a16="http://schemas.microsoft.com/office/drawing/2014/main" id="{44A05DB7-E5A9-41B4-A911-40B02C3BE4DB}"/>
              </a:ext>
            </a:extLst>
          </p:cNvPr>
          <p:cNvSpPr>
            <a:spLocks noGrp="1"/>
          </p:cNvSpPr>
          <p:nvPr>
            <p:ph idx="1"/>
          </p:nvPr>
        </p:nvSpPr>
        <p:spPr>
          <a:xfrm>
            <a:off x="429208" y="1163637"/>
            <a:ext cx="8229600" cy="5416550"/>
          </a:xfrm>
        </p:spPr>
        <p:txBody>
          <a:bodyPr/>
          <a:lstStyle/>
          <a:p>
            <a:pPr marL="0" marR="0">
              <a:spcBef>
                <a:spcPts val="0"/>
              </a:spcBef>
              <a:spcAft>
                <a:spcPts val="0"/>
              </a:spcAft>
            </a:pPr>
            <a:r>
              <a:rPr lang="en-US" sz="2000" dirty="0">
                <a:effectLst/>
                <a:ea typeface="Times New Roman" panose="02020603050405020304" pitchFamily="18" charset="0"/>
                <a:cs typeface="Times New Roman" panose="02020603050405020304" pitchFamily="18" charset="0"/>
              </a:rPr>
              <a:t>Sally sees Scrooge's daughter about to be run over by a car; she runs into the street, grabs the girl, and throws her clear of the speeding vehicle.  Sally herself however is hit by the car and severely injured.  As Sally is lying on the street waiting for the ambulance, Scrooge says, "Don't worry; I'm wealthy; I promise I'll give you $2,000,000 for saving my daughter's life, so don't worry about money at all."  A few days later, while Sally is lying in the hospital, Scrooge, having recovered from the transient feeling of gratitude, sends his lawyer to Sally to explain that Scrooge will not be making the gift of $2,000,000.  The lawyer correctly points out that Sally has in no way relied on the promise to make the gift.  Is Scrooge legally bound by the promise?</a:t>
            </a:r>
          </a:p>
          <a:p>
            <a:pPr marL="0" marR="0" indent="0">
              <a:spcBef>
                <a:spcPts val="0"/>
              </a:spcBef>
              <a:spcAft>
                <a:spcPts val="0"/>
              </a:spcAft>
              <a:buNone/>
            </a:pPr>
            <a:endParaRPr lang="en-US" sz="200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sz="2000" b="1" dirty="0">
                <a:effectLst/>
                <a:ea typeface="Times New Roman" panose="02020603050405020304" pitchFamily="18" charset="0"/>
                <a:cs typeface="Times New Roman" panose="02020603050405020304" pitchFamily="18" charset="0"/>
              </a:rPr>
              <a:t>(a) Yes, because of promissory estoppe</a:t>
            </a:r>
            <a:r>
              <a:rPr lang="en-US" sz="2000" b="1" dirty="0">
                <a:ea typeface="Times New Roman" panose="02020603050405020304" pitchFamily="18" charset="0"/>
                <a:cs typeface="Times New Roman" panose="02020603050405020304" pitchFamily="18" charset="0"/>
              </a:rPr>
              <a:t>l</a:t>
            </a:r>
            <a:endParaRPr lang="en-US" sz="200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sz="2000" b="1" dirty="0">
                <a:effectLst/>
                <a:ea typeface="Times New Roman" panose="02020603050405020304" pitchFamily="18" charset="0"/>
                <a:cs typeface="Times New Roman" panose="02020603050405020304" pitchFamily="18" charset="0"/>
              </a:rPr>
              <a:t>(b) Yes, because the injury is a detriment to Sally.</a:t>
            </a:r>
            <a:endParaRPr lang="en-US" sz="1800" dirty="0">
              <a:effectLst/>
              <a:ea typeface="Times New Roman" panose="02020603050405020304" pitchFamily="18" charset="0"/>
              <a:cs typeface="Times New Roman" panose="02020603050405020304" pitchFamily="18" charset="0"/>
            </a:endParaRPr>
          </a:p>
          <a:p>
            <a:pPr marL="0" marR="0">
              <a:spcBef>
                <a:spcPts val="0"/>
              </a:spcBef>
              <a:spcAft>
                <a:spcPts val="0"/>
              </a:spcAft>
            </a:pPr>
            <a:r>
              <a:rPr lang="en-US" sz="1800" b="1" dirty="0">
                <a:effectLst/>
                <a:ea typeface="Times New Roman" panose="02020603050405020304" pitchFamily="18" charset="0"/>
                <a:cs typeface="Times New Roman" panose="02020603050405020304" pitchFamily="18" charset="0"/>
              </a:rPr>
              <a:t>(c) None of the above.</a:t>
            </a:r>
            <a:endParaRPr lang="en-US" sz="1800" dirty="0">
              <a:effectLst/>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338166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1E544-4531-4F39-AB5D-7D75EF4D862A}"/>
              </a:ext>
            </a:extLst>
          </p:cNvPr>
          <p:cNvSpPr>
            <a:spLocks noGrp="1"/>
          </p:cNvSpPr>
          <p:nvPr>
            <p:ph type="title"/>
          </p:nvPr>
        </p:nvSpPr>
        <p:spPr/>
        <p:txBody>
          <a:bodyPr/>
          <a:lstStyle/>
          <a:p>
            <a:r>
              <a:rPr lang="en-US" sz="2800" dirty="0">
                <a:solidFill>
                  <a:srgbClr val="000000"/>
                </a:solidFill>
                <a:effectLst/>
                <a:ea typeface="Times New Roman" panose="02020603050405020304" pitchFamily="18" charset="0"/>
                <a:cs typeface="Times New Roman" panose="02020603050405020304" pitchFamily="18" charset="0"/>
              </a:rPr>
              <a:t>Central London Property Trust v. High Trees House</a:t>
            </a:r>
            <a:br>
              <a:rPr lang="en-US" sz="1800" dirty="0">
                <a:effectLst/>
                <a:latin typeface="Verdana" panose="020B060403050404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3DB73A6D-0293-42D0-AD75-070CEAD990DF}"/>
              </a:ext>
            </a:extLst>
          </p:cNvPr>
          <p:cNvSpPr>
            <a:spLocks noGrp="1"/>
          </p:cNvSpPr>
          <p:nvPr>
            <p:ph idx="1"/>
          </p:nvPr>
        </p:nvSpPr>
        <p:spPr>
          <a:xfrm>
            <a:off x="457200" y="1524000"/>
            <a:ext cx="8229600" cy="5181600"/>
          </a:xfrm>
        </p:spPr>
        <p:txBody>
          <a:bodyPr/>
          <a:lstStyle/>
          <a:p>
            <a:pPr marL="0" marR="0">
              <a:spcBef>
                <a:spcPts val="0"/>
              </a:spcBef>
              <a:spcAft>
                <a:spcPts val="0"/>
              </a:spcAft>
            </a:pPr>
            <a:r>
              <a:rPr lang="en-US" sz="2800" dirty="0">
                <a:solidFill>
                  <a:srgbClr val="333333"/>
                </a:solidFill>
                <a:effectLst/>
              </a:rPr>
              <a:t>Central London Property Trust entered into a 99 year lease starting on September 29, 1937 for a block apartments to High Trees House at a base of rent of £2,500 a year.</a:t>
            </a:r>
          </a:p>
          <a:p>
            <a:pPr marL="0" marR="0">
              <a:spcBef>
                <a:spcPts val="0"/>
              </a:spcBef>
              <a:spcAft>
                <a:spcPts val="0"/>
              </a:spcAft>
            </a:pPr>
            <a:r>
              <a:rPr lang="en-US" sz="2800" dirty="0">
                <a:solidFill>
                  <a:srgbClr val="333333"/>
                </a:solidFill>
                <a:effectLst/>
              </a:rPr>
              <a:t>World War II ran from 1939 to 1945. Germany bombed London heavily during the war, and it was impossible to fully rent the apartments. In light of this, Central London property promised to reduce the annual rent from £2,500 to £1250. </a:t>
            </a:r>
            <a:endParaRPr lang="en-US" sz="2800" dirty="0">
              <a:solidFill>
                <a:srgbClr val="333333"/>
              </a:solidFill>
            </a:endParaRPr>
          </a:p>
          <a:p>
            <a:pPr marL="0" marR="0">
              <a:spcBef>
                <a:spcPts val="0"/>
              </a:spcBef>
              <a:spcAft>
                <a:spcPts val="0"/>
              </a:spcAft>
            </a:pPr>
            <a:r>
              <a:rPr lang="en-US" sz="2800" dirty="0">
                <a:solidFill>
                  <a:srgbClr val="333333"/>
                </a:solidFill>
                <a:effectLst/>
              </a:rPr>
              <a:t>The parties made no other changes to the contract. </a:t>
            </a:r>
          </a:p>
          <a:p>
            <a:endParaRPr lang="en-US" dirty="0"/>
          </a:p>
        </p:txBody>
      </p:sp>
    </p:spTree>
    <p:extLst>
      <p:ext uri="{BB962C8B-B14F-4D97-AF65-F5344CB8AC3E}">
        <p14:creationId xmlns:p14="http://schemas.microsoft.com/office/powerpoint/2010/main" val="914715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EBBB84-59FC-469F-A3DA-9FCF235B0A78}"/>
              </a:ext>
            </a:extLst>
          </p:cNvPr>
          <p:cNvSpPr>
            <a:spLocks noGrp="1"/>
          </p:cNvSpPr>
          <p:nvPr>
            <p:ph type="title"/>
          </p:nvPr>
        </p:nvSpPr>
        <p:spPr/>
        <p:txBody>
          <a:bodyPr/>
          <a:lstStyle/>
          <a:p>
            <a:r>
              <a:rPr lang="en-US" sz="3600" dirty="0"/>
              <a:t>“Without Regard To Recent Developments”</a:t>
            </a:r>
          </a:p>
        </p:txBody>
      </p:sp>
      <p:sp>
        <p:nvSpPr>
          <p:cNvPr id="3" name="Content Placeholder 2">
            <a:extLst>
              <a:ext uri="{FF2B5EF4-FFF2-40B4-BE49-F238E27FC236}">
                <a16:creationId xmlns:a16="http://schemas.microsoft.com/office/drawing/2014/main" id="{02B6E739-2697-4D3B-B08F-1BFC3E072D84}"/>
              </a:ext>
            </a:extLst>
          </p:cNvPr>
          <p:cNvSpPr>
            <a:spLocks noGrp="1"/>
          </p:cNvSpPr>
          <p:nvPr>
            <p:ph idx="1"/>
          </p:nvPr>
        </p:nvSpPr>
        <p:spPr/>
        <p:txBody>
          <a:bodyPr/>
          <a:lstStyle/>
          <a:p>
            <a:r>
              <a:rPr lang="en-US" sz="24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“If I were to consider this matter without regard to recent developments in the law, there is no doubt that had the plaintiffs claimed it, they would have been entitled to recover ground rent at the rate of 2,500</a:t>
            </a:r>
            <a:r>
              <a:rPr lang="en-US" sz="2400" i="1"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l</a:t>
            </a:r>
            <a:r>
              <a:rPr lang="en-US" sz="2400" dirty="0">
                <a:solidFill>
                  <a:srgbClr val="000000"/>
                </a:solidFill>
                <a:effectLst/>
                <a:latin typeface="Verdana" panose="020B0604030504040204" pitchFamily="34" charset="0"/>
                <a:ea typeface="Times New Roman" panose="02020603050405020304" pitchFamily="18" charset="0"/>
                <a:cs typeface="Times New Roman" panose="02020603050405020304" pitchFamily="18" charset="0"/>
              </a:rPr>
              <a:t>. a year from the beginning of the term.”</a:t>
            </a:r>
          </a:p>
          <a:p>
            <a:r>
              <a:rPr lang="en-US" sz="2400" dirty="0">
                <a:solidFill>
                  <a:srgbClr val="000000"/>
                </a:solidFill>
                <a:latin typeface="Verdana" panose="020B0604030504040204" pitchFamily="34" charset="0"/>
                <a:cs typeface="Times New Roman" panose="02020603050405020304" pitchFamily="18" charset="0"/>
              </a:rPr>
              <a:t>Why?</a:t>
            </a:r>
            <a:endParaRPr lang="en-US" sz="3600" dirty="0"/>
          </a:p>
        </p:txBody>
      </p:sp>
    </p:spTree>
    <p:extLst>
      <p:ext uri="{BB962C8B-B14F-4D97-AF65-F5344CB8AC3E}">
        <p14:creationId xmlns:p14="http://schemas.microsoft.com/office/powerpoint/2010/main" val="12780563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15EA5-91C0-478E-BEF0-C5084E9FB9B3}"/>
              </a:ext>
            </a:extLst>
          </p:cNvPr>
          <p:cNvSpPr>
            <a:spLocks noGrp="1"/>
          </p:cNvSpPr>
          <p:nvPr>
            <p:ph type="title"/>
          </p:nvPr>
        </p:nvSpPr>
        <p:spPr/>
        <p:txBody>
          <a:bodyPr/>
          <a:lstStyle/>
          <a:p>
            <a:r>
              <a:rPr lang="en-US" dirty="0"/>
              <a:t>A Preexisting Duty Rule Problem?</a:t>
            </a:r>
          </a:p>
        </p:txBody>
      </p:sp>
      <p:sp>
        <p:nvSpPr>
          <p:cNvPr id="3" name="Content Placeholder 2">
            <a:extLst>
              <a:ext uri="{FF2B5EF4-FFF2-40B4-BE49-F238E27FC236}">
                <a16:creationId xmlns:a16="http://schemas.microsoft.com/office/drawing/2014/main" id="{AB2D2A22-0809-4DDA-8D05-3F6F1CC604AB}"/>
              </a:ext>
            </a:extLst>
          </p:cNvPr>
          <p:cNvSpPr>
            <a:spLocks noGrp="1"/>
          </p:cNvSpPr>
          <p:nvPr>
            <p:ph idx="1"/>
          </p:nvPr>
        </p:nvSpPr>
        <p:spPr/>
        <p:txBody>
          <a:bodyPr/>
          <a:lstStyle/>
          <a:p>
            <a:pPr marL="0" marR="0">
              <a:spcBef>
                <a:spcPts val="0"/>
              </a:spcBef>
              <a:spcAft>
                <a:spcPts val="0"/>
              </a:spcAft>
            </a:pPr>
            <a:r>
              <a:rPr lang="en-US" sz="2800" dirty="0">
                <a:solidFill>
                  <a:srgbClr val="333333"/>
                </a:solidFill>
                <a:effectLst/>
                <a:latin typeface="Helvetica" panose="020B0604020202020204" pitchFamily="34" charset="0"/>
              </a:rPr>
              <a:t>Central London property promised to reduce the annual rent from £2,500 to £1250. That means the parties exchanged these promises. </a:t>
            </a:r>
          </a:p>
          <a:p>
            <a:pPr marL="327025" lvl="1">
              <a:spcBef>
                <a:spcPts val="0"/>
              </a:spcBef>
              <a:spcAft>
                <a:spcPts val="0"/>
              </a:spcAft>
            </a:pPr>
            <a:r>
              <a:rPr lang="en-US" sz="2800" dirty="0">
                <a:solidFill>
                  <a:srgbClr val="333333"/>
                </a:solidFill>
                <a:effectLst/>
                <a:latin typeface="Helvetica" panose="020B0604020202020204" pitchFamily="34" charset="0"/>
              </a:rPr>
              <a:t>High Trees promised to pay £1250.</a:t>
            </a:r>
          </a:p>
          <a:p>
            <a:pPr marL="327025" lvl="1">
              <a:spcBef>
                <a:spcPts val="0"/>
              </a:spcBef>
              <a:spcAft>
                <a:spcPts val="0"/>
              </a:spcAft>
            </a:pPr>
            <a:r>
              <a:rPr lang="en-US" sz="2800" dirty="0">
                <a:solidFill>
                  <a:srgbClr val="333333"/>
                </a:solidFill>
                <a:effectLst/>
                <a:latin typeface="Helvetica" panose="020B0604020202020204" pitchFamily="34" charset="0"/>
              </a:rPr>
              <a:t>Central London Properties promised to accept that as payment in full. </a:t>
            </a:r>
          </a:p>
          <a:p>
            <a:pPr marL="0" marR="0">
              <a:spcBef>
                <a:spcPts val="0"/>
              </a:spcBef>
              <a:spcAft>
                <a:spcPts val="0"/>
              </a:spcAft>
            </a:pPr>
            <a:r>
              <a:rPr lang="en-US" sz="2800" dirty="0">
                <a:solidFill>
                  <a:srgbClr val="333333"/>
                </a:solidFill>
                <a:effectLst/>
                <a:latin typeface="Helvetica" panose="020B0604020202020204" pitchFamily="34" charset="0"/>
              </a:rPr>
              <a:t>However, High Trees was already obligated to pay at least £1250 under the initial contract by virtue of the fact that it was obligated to pay £2,500.</a:t>
            </a:r>
          </a:p>
          <a:p>
            <a:endParaRPr lang="en-US" dirty="0"/>
          </a:p>
        </p:txBody>
      </p:sp>
    </p:spTree>
    <p:extLst>
      <p:ext uri="{BB962C8B-B14F-4D97-AF65-F5344CB8AC3E}">
        <p14:creationId xmlns:p14="http://schemas.microsoft.com/office/powerpoint/2010/main" val="3165088275"/>
      </p:ext>
    </p:extLst>
  </p:cSld>
  <p:clrMapOvr>
    <a:masterClrMapping/>
  </p:clrMapOvr>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2453</TotalTime>
  <Words>1252</Words>
  <Application>Microsoft Office PowerPoint</Application>
  <PresentationFormat>On-screen Show (4:3)</PresentationFormat>
  <Paragraphs>69</Paragraphs>
  <Slides>14</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Arial</vt:lpstr>
      <vt:lpstr>Calibri</vt:lpstr>
      <vt:lpstr>Garamond</vt:lpstr>
      <vt:lpstr>Helvetica</vt:lpstr>
      <vt:lpstr>Verdana</vt:lpstr>
      <vt:lpstr>Wingdings</vt:lpstr>
      <vt:lpstr>Edge</vt:lpstr>
      <vt:lpstr>Promissory Estoppel</vt:lpstr>
      <vt:lpstr>Review: Careless Collectors</vt:lpstr>
      <vt:lpstr>Farmer Fred and Sister Sally</vt:lpstr>
      <vt:lpstr>Promissory Estoppel</vt:lpstr>
      <vt:lpstr>Farmer Fred and Sister Sally</vt:lpstr>
      <vt:lpstr>Scrooge</vt:lpstr>
      <vt:lpstr>Central London Property Trust v. High Trees House </vt:lpstr>
      <vt:lpstr>“Without Regard To Recent Developments”</vt:lpstr>
      <vt:lpstr>A Preexisting Duty Rule Problem?</vt:lpstr>
      <vt:lpstr>In Pictures</vt:lpstr>
      <vt:lpstr>Consideration in High Trees</vt:lpstr>
      <vt:lpstr>A Preexisting Duty Rule Problem?</vt:lpstr>
      <vt:lpstr>The Court’s Position</vt:lpstr>
      <vt:lpstr>Promissory Estoppel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Click Wrap Contracts</dc:title>
  <dc:creator>Richard</dc:creator>
  <cp:lastModifiedBy>Richard Warner</cp:lastModifiedBy>
  <cp:revision>370</cp:revision>
  <dcterms:created xsi:type="dcterms:W3CDTF">2004-02-06T21:25:14Z</dcterms:created>
  <dcterms:modified xsi:type="dcterms:W3CDTF">2023-09-04T19:43:14Z</dcterms:modified>
</cp:coreProperties>
</file>